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99" r:id="rId4"/>
    <p:sldId id="328" r:id="rId5"/>
    <p:sldId id="329" r:id="rId6"/>
    <p:sldId id="330" r:id="rId7"/>
    <p:sldId id="300" r:id="rId8"/>
    <p:sldId id="301" r:id="rId9"/>
    <p:sldId id="331" r:id="rId10"/>
    <p:sldId id="302" r:id="rId11"/>
    <p:sldId id="303" r:id="rId12"/>
    <p:sldId id="304" r:id="rId13"/>
    <p:sldId id="305" r:id="rId14"/>
    <p:sldId id="306" r:id="rId15"/>
    <p:sldId id="313" r:id="rId16"/>
    <p:sldId id="310" r:id="rId17"/>
    <p:sldId id="311" r:id="rId18"/>
    <p:sldId id="332" r:id="rId19"/>
    <p:sldId id="312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09" r:id="rId30"/>
    <p:sldId id="307" r:id="rId31"/>
  </p:sldIdLst>
  <p:sldSz cx="12192000" cy="6858000"/>
  <p:notesSz cx="6858000" cy="9144000"/>
  <p:defaultTextStyle>
    <a:defPPr>
      <a:defRPr lang="zh-CN"/>
    </a:defPPr>
    <a:lvl1pPr marL="0" lvl="0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1pPr>
    <a:lvl2pPr marL="457200" lvl="1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2pPr>
    <a:lvl3pPr marL="914400" lvl="2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3pPr>
    <a:lvl4pPr marL="1371600" lvl="3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4pPr>
    <a:lvl5pPr marL="1828800" lvl="4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>
          <p15:clr>
            <a:srgbClr val="A4A3A4"/>
          </p15:clr>
        </p15:guide>
        <p15:guide id="2" pos="3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3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00"/>
    <p:restoredTop sz="94629"/>
  </p:normalViewPr>
  <p:slideViewPr>
    <p:cSldViewPr snapToGrid="0" showGuides="1">
      <p:cViewPr varScale="1">
        <p:scale>
          <a:sx n="84" d="100"/>
          <a:sy n="84" d="100"/>
        </p:scale>
        <p:origin x="200" y="696"/>
      </p:cViewPr>
      <p:guideLst>
        <p:guide orient="horz" pos="2188"/>
        <p:guide pos="38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2017/11/24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fld id="{BB962C8B-B14F-4D97-AF65-F5344CB8AC3E}" type="datetime1">
              <a:rPr lang="zh-CN" altLang="en-US" dirty="0">
                <a:latin typeface="Calibri" panose="020F0502020204030204" pitchFamily="2" charset="0"/>
              </a:rPr>
              <a:t>2017/11/24</a:t>
            </a:fld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2" charset="0"/>
              </a:rPr>
              <a:t>‹#›</a:t>
            </a:fld>
            <a:endParaRPr lang="zh-CN" altLang="en-US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fld id="{BB962C8B-B14F-4D97-AF65-F5344CB8AC3E}" type="datetime1">
              <a:rPr lang="zh-CN" altLang="en-US" dirty="0">
                <a:latin typeface="Calibri" panose="020F0502020204030204" pitchFamily="2" charset="0"/>
              </a:rPr>
              <a:t>2017/11/24</a:t>
            </a:fld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2" charset="0"/>
              </a:rPr>
              <a:t>‹#›</a:t>
            </a:fld>
            <a:endParaRPr lang="zh-CN" altLang="en-US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fld id="{BB962C8B-B14F-4D97-AF65-F5344CB8AC3E}" type="datetime1">
              <a:rPr lang="zh-CN" altLang="en-US" dirty="0">
                <a:latin typeface="Calibri" panose="020F0502020204030204" pitchFamily="2" charset="0"/>
              </a:rPr>
              <a:t>2017/11/24</a:t>
            </a:fld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2" charset="0"/>
              </a:rPr>
              <a:t>‹#›</a:t>
            </a:fld>
            <a:endParaRPr lang="zh-CN" altLang="en-US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fld id="{BB962C8B-B14F-4D97-AF65-F5344CB8AC3E}" type="datetime1">
              <a:rPr lang="zh-CN" altLang="en-US" dirty="0">
                <a:latin typeface="Calibri" panose="020F0502020204030204" pitchFamily="2" charset="0"/>
              </a:rPr>
              <a:t>2017/11/24</a:t>
            </a:fld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2" charset="0"/>
              </a:rPr>
              <a:t>‹#›</a:t>
            </a:fld>
            <a:endParaRPr lang="zh-CN" altLang="en-US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fld id="{BB962C8B-B14F-4D97-AF65-F5344CB8AC3E}" type="datetime1">
              <a:rPr lang="zh-CN" altLang="en-US" dirty="0">
                <a:latin typeface="Calibri" panose="020F0502020204030204" pitchFamily="2" charset="0"/>
              </a:rPr>
              <a:t>2017/11/24</a:t>
            </a:fld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2" charset="0"/>
              </a:rPr>
              <a:t>‹#›</a:t>
            </a:fld>
            <a:endParaRPr lang="zh-CN" altLang="en-US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fld id="{BB962C8B-B14F-4D97-AF65-F5344CB8AC3E}" type="datetime1">
              <a:rPr lang="zh-CN" altLang="en-US" dirty="0">
                <a:latin typeface="Calibri" panose="020F0502020204030204" pitchFamily="2" charset="0"/>
              </a:rPr>
              <a:t>2017/11/24</a:t>
            </a:fld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2" charset="0"/>
              </a:rPr>
              <a:t>‹#›</a:t>
            </a:fld>
            <a:endParaRPr lang="zh-CN" altLang="en-US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fld id="{BB962C8B-B14F-4D97-AF65-F5344CB8AC3E}" type="datetime1">
              <a:rPr lang="zh-CN" altLang="en-US" dirty="0">
                <a:latin typeface="Calibri" panose="020F0502020204030204" pitchFamily="2" charset="0"/>
              </a:rPr>
              <a:t>2017/11/24</a:t>
            </a:fld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2" charset="0"/>
              </a:rPr>
              <a:t>‹#›</a:t>
            </a:fld>
            <a:endParaRPr lang="zh-CN" altLang="en-US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fld id="{BB962C8B-B14F-4D97-AF65-F5344CB8AC3E}" type="datetime1">
              <a:rPr lang="zh-CN" altLang="en-US" dirty="0">
                <a:latin typeface="Calibri" panose="020F0502020204030204" pitchFamily="2" charset="0"/>
              </a:rPr>
              <a:t>2017/11/24</a:t>
            </a:fld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2" charset="0"/>
              </a:rPr>
              <a:t>‹#›</a:t>
            </a:fld>
            <a:endParaRPr lang="zh-CN" altLang="en-US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fld id="{BB962C8B-B14F-4D97-AF65-F5344CB8AC3E}" type="datetime1">
              <a:rPr lang="zh-CN" altLang="en-US" dirty="0">
                <a:latin typeface="Calibri" panose="020F0502020204030204" pitchFamily="2" charset="0"/>
              </a:rPr>
              <a:t>2017/11/24</a:t>
            </a:fld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2" charset="0"/>
              </a:rPr>
              <a:t>‹#›</a:t>
            </a:fld>
            <a:endParaRPr lang="zh-CN" altLang="en-US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fld id="{BB962C8B-B14F-4D97-AF65-F5344CB8AC3E}" type="datetime1">
              <a:rPr lang="zh-CN" altLang="en-US" dirty="0">
                <a:latin typeface="Calibri" panose="020F0502020204030204" pitchFamily="2" charset="0"/>
              </a:rPr>
              <a:t>2017/11/24</a:t>
            </a:fld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2" charset="0"/>
              </a:rPr>
              <a:t>‹#›</a:t>
            </a:fld>
            <a:endParaRPr lang="zh-CN" altLang="en-US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fld id="{BB962C8B-B14F-4D97-AF65-F5344CB8AC3E}" type="datetime1">
              <a:rPr lang="zh-CN" altLang="en-US" dirty="0">
                <a:latin typeface="Calibri" panose="020F0502020204030204" pitchFamily="2" charset="0"/>
              </a:rPr>
              <a:t>2017/11/24</a:t>
            </a:fld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2" charset="0"/>
              </a:rPr>
              <a:t>‹#›</a:t>
            </a:fld>
            <a:endParaRPr lang="zh-CN" altLang="en-US" dirty="0">
              <a:latin typeface="Calibri" panose="020F0502020204030204" pitchFamily="2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03341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BB962C8B-B14F-4D97-AF65-F5344CB8AC3E}" type="datetime1">
              <a:rPr lang="zh-CN" altLang="en-US" dirty="0">
                <a:latin typeface="Calibri" panose="020F0502020204030204" pitchFamily="2" charset="0"/>
              </a:rPr>
              <a:t>2017/11/24</a:t>
            </a:fld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2" charset="0"/>
              </a:rPr>
              <a:t>‹#›</a:t>
            </a:fld>
            <a:endParaRPr lang="zh-CN" altLang="en-US" dirty="0">
              <a:latin typeface="Calibri" panose="020F05020202040302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defRPr sz="440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0" fontAlgn="base" latinLnBrk="0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tags" Target="../tags/tag19.xml"/><Relationship Id="rId50" Type="http://schemas.openxmlformats.org/officeDocument/2006/relationships/tags" Target="../tags/tag50.xml"/><Relationship Id="rId51" Type="http://schemas.openxmlformats.org/officeDocument/2006/relationships/tags" Target="../tags/tag51.xml"/><Relationship Id="rId52" Type="http://schemas.openxmlformats.org/officeDocument/2006/relationships/tags" Target="../tags/tag52.xml"/><Relationship Id="rId53" Type="http://schemas.openxmlformats.org/officeDocument/2006/relationships/slideLayout" Target="../slideLayouts/slideLayout7.xml"/><Relationship Id="rId40" Type="http://schemas.openxmlformats.org/officeDocument/2006/relationships/tags" Target="../tags/tag40.xml"/><Relationship Id="rId41" Type="http://schemas.openxmlformats.org/officeDocument/2006/relationships/tags" Target="../tags/tag41.xml"/><Relationship Id="rId42" Type="http://schemas.openxmlformats.org/officeDocument/2006/relationships/tags" Target="../tags/tag42.xml"/><Relationship Id="rId43" Type="http://schemas.openxmlformats.org/officeDocument/2006/relationships/tags" Target="../tags/tag43.xml"/><Relationship Id="rId44" Type="http://schemas.openxmlformats.org/officeDocument/2006/relationships/tags" Target="../tags/tag44.xml"/><Relationship Id="rId45" Type="http://schemas.openxmlformats.org/officeDocument/2006/relationships/tags" Target="../tags/tag45.xml"/><Relationship Id="rId46" Type="http://schemas.openxmlformats.org/officeDocument/2006/relationships/tags" Target="../tags/tag46.xml"/><Relationship Id="rId47" Type="http://schemas.openxmlformats.org/officeDocument/2006/relationships/tags" Target="../tags/tag47.xml"/><Relationship Id="rId48" Type="http://schemas.openxmlformats.org/officeDocument/2006/relationships/tags" Target="../tags/tag48.xml"/><Relationship Id="rId49" Type="http://schemas.openxmlformats.org/officeDocument/2006/relationships/tags" Target="../tags/tag49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30" Type="http://schemas.openxmlformats.org/officeDocument/2006/relationships/tags" Target="../tags/tag30.xml"/><Relationship Id="rId31" Type="http://schemas.openxmlformats.org/officeDocument/2006/relationships/tags" Target="../tags/tag31.xml"/><Relationship Id="rId32" Type="http://schemas.openxmlformats.org/officeDocument/2006/relationships/tags" Target="../tags/tag32.xml"/><Relationship Id="rId33" Type="http://schemas.openxmlformats.org/officeDocument/2006/relationships/tags" Target="../tags/tag33.xml"/><Relationship Id="rId34" Type="http://schemas.openxmlformats.org/officeDocument/2006/relationships/tags" Target="../tags/tag34.xml"/><Relationship Id="rId35" Type="http://schemas.openxmlformats.org/officeDocument/2006/relationships/tags" Target="../tags/tag35.xml"/><Relationship Id="rId36" Type="http://schemas.openxmlformats.org/officeDocument/2006/relationships/tags" Target="../tags/tag36.xml"/><Relationship Id="rId37" Type="http://schemas.openxmlformats.org/officeDocument/2006/relationships/tags" Target="../tags/tag37.xml"/><Relationship Id="rId38" Type="http://schemas.openxmlformats.org/officeDocument/2006/relationships/tags" Target="../tags/tag38.xml"/><Relationship Id="rId39" Type="http://schemas.openxmlformats.org/officeDocument/2006/relationships/tags" Target="../tags/tag39.xml"/><Relationship Id="rId20" Type="http://schemas.openxmlformats.org/officeDocument/2006/relationships/tags" Target="../tags/tag20.xml"/><Relationship Id="rId21" Type="http://schemas.openxmlformats.org/officeDocument/2006/relationships/tags" Target="../tags/tag21.xml"/><Relationship Id="rId22" Type="http://schemas.openxmlformats.org/officeDocument/2006/relationships/tags" Target="../tags/tag22.xml"/><Relationship Id="rId23" Type="http://schemas.openxmlformats.org/officeDocument/2006/relationships/tags" Target="../tags/tag23.xml"/><Relationship Id="rId24" Type="http://schemas.openxmlformats.org/officeDocument/2006/relationships/tags" Target="../tags/tag24.xml"/><Relationship Id="rId25" Type="http://schemas.openxmlformats.org/officeDocument/2006/relationships/tags" Target="../tags/tag25.xml"/><Relationship Id="rId26" Type="http://schemas.openxmlformats.org/officeDocument/2006/relationships/tags" Target="../tags/tag26.xml"/><Relationship Id="rId27" Type="http://schemas.openxmlformats.org/officeDocument/2006/relationships/tags" Target="../tags/tag27.xml"/><Relationship Id="rId28" Type="http://schemas.openxmlformats.org/officeDocument/2006/relationships/tags" Target="../tags/tag28.xml"/><Relationship Id="rId29" Type="http://schemas.openxmlformats.org/officeDocument/2006/relationships/tags" Target="../tags/tag29.xml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文本框 14"/>
          <p:cNvSpPr txBox="1"/>
          <p:nvPr/>
        </p:nvSpPr>
        <p:spPr>
          <a:xfrm>
            <a:off x="4187825" y="3308985"/>
            <a:ext cx="381635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sz="60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界面设计</a:t>
            </a:r>
          </a:p>
        </p:txBody>
      </p:sp>
      <p:cxnSp>
        <p:nvCxnSpPr>
          <p:cNvPr id="3075" name="直接连接符 16"/>
          <p:cNvCxnSpPr/>
          <p:nvPr/>
        </p:nvCxnSpPr>
        <p:spPr>
          <a:xfrm flipV="1">
            <a:off x="3393440" y="4490720"/>
            <a:ext cx="5405755" cy="1270"/>
          </a:xfrm>
          <a:prstGeom prst="line">
            <a:avLst/>
          </a:prstGeom>
          <a:ln w="19050" cap="flat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076" name="文本框 18"/>
          <p:cNvSpPr txBox="1"/>
          <p:nvPr/>
        </p:nvSpPr>
        <p:spPr>
          <a:xfrm>
            <a:off x="3066415" y="4750435"/>
            <a:ext cx="605917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x-none" sz="2400" dirty="0">
                <a:solidFill>
                  <a:schemeClr val="bg1"/>
                </a:solidFill>
              </a:rPr>
              <a:t>葛倍良  黄鹏羽  金浩楠  余倩  周雨璐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274060" y="1173480"/>
            <a:ext cx="5525135" cy="1957070"/>
            <a:chOff x="7830" y="2568"/>
            <a:chExt cx="6471" cy="2314"/>
          </a:xfrm>
        </p:grpSpPr>
        <p:grpSp>
          <p:nvGrpSpPr>
            <p:cNvPr id="3077" name="组合 3076"/>
            <p:cNvGrpSpPr/>
            <p:nvPr/>
          </p:nvGrpSpPr>
          <p:grpSpPr>
            <a:xfrm>
              <a:off x="7830" y="2568"/>
              <a:ext cx="4008" cy="2315"/>
              <a:chOff x="0" y="0"/>
              <a:chExt cx="2543995" cy="1470643"/>
            </a:xfrm>
          </p:grpSpPr>
          <p:sp>
            <p:nvSpPr>
              <p:cNvPr id="3078" name="Rectangle 9"/>
              <p:cNvSpPr/>
              <p:nvPr/>
            </p:nvSpPr>
            <p:spPr>
              <a:xfrm>
                <a:off x="137448" y="747932"/>
                <a:ext cx="297530" cy="719172"/>
              </a:xfrm>
              <a:prstGeom prst="rect">
                <a:avLst/>
              </a:prstGeom>
              <a:solidFill>
                <a:srgbClr val="CC9900"/>
              </a:solidFill>
              <a:ln w="9525">
                <a:noFill/>
              </a:ln>
            </p:spPr>
            <p:txBody>
              <a:bodyPr anchor="ctr"/>
              <a:lstStyle>
                <a:lvl1pPr marL="228600" lvl="0" indent="-228600" algn="l" defTabSz="914400" eaLnBrk="0" fontAlgn="base" latinLnBrk="0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u="none" kern="1200" baseline="0">
                    <a:solidFill>
                      <a:schemeClr val="tx1"/>
                    </a:solidFill>
                    <a:latin typeface="Calibri" panose="020F0502020204030204" pitchFamily="2" charset="0"/>
                    <a:ea typeface="宋体" panose="02010600030101010101" pitchFamily="2" charset="-122"/>
                  </a:defRPr>
                </a:lvl1pPr>
                <a:lvl2pPr marL="685800" lvl="1" indent="-228600" algn="l" defTabSz="914400" eaLnBrk="0" fontAlgn="base" latinLnBrk="0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u="none" kern="1200" baseline="0">
                    <a:solidFill>
                      <a:schemeClr val="tx1"/>
                    </a:solidFill>
                    <a:latin typeface="Calibri" panose="020F0502020204030204" pitchFamily="2" charset="0"/>
                    <a:ea typeface="宋体" panose="02010600030101010101" pitchFamily="2" charset="-122"/>
                  </a:defRPr>
                </a:lvl2pPr>
                <a:lvl3pPr marL="1143000" lvl="2" indent="-228600" algn="l" defTabSz="914400" eaLnBrk="0" fontAlgn="base" latinLnBrk="0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u="none" kern="1200" baseline="0">
                    <a:solidFill>
                      <a:schemeClr val="tx1"/>
                    </a:solidFill>
                    <a:latin typeface="Calibri" panose="020F0502020204030204" pitchFamily="2" charset="0"/>
                    <a:ea typeface="宋体" panose="02010600030101010101" pitchFamily="2" charset="-122"/>
                  </a:defRPr>
                </a:lvl3pPr>
                <a:lvl4pPr marL="1600200" lvl="3" indent="-228600" algn="l" defTabSz="914400" eaLnBrk="0" fontAlgn="base" latinLnBrk="0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00" u="none" kern="1200" baseline="0">
                    <a:solidFill>
                      <a:schemeClr val="tx1"/>
                    </a:solidFill>
                    <a:latin typeface="Calibri" panose="020F0502020204030204" pitchFamily="2" charset="0"/>
                    <a:ea typeface="宋体" panose="02010600030101010101" pitchFamily="2" charset="-122"/>
                  </a:defRPr>
                </a:lvl4pPr>
                <a:lvl5pPr marL="2057400" lvl="4" indent="-228600" algn="l" defTabSz="914400" eaLnBrk="0" fontAlgn="base" latinLnBrk="0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00" u="none" kern="1200" baseline="0">
                    <a:solidFill>
                      <a:schemeClr val="tx1"/>
                    </a:solidFill>
                    <a:latin typeface="Calibri" panose="020F0502020204030204" pitchFamily="2" charset="0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sz="1800"/>
              </a:p>
            </p:txBody>
          </p:sp>
          <p:sp>
            <p:nvSpPr>
              <p:cNvPr id="3079" name="Line 13"/>
              <p:cNvSpPr/>
              <p:nvPr/>
            </p:nvSpPr>
            <p:spPr>
              <a:xfrm>
                <a:off x="0" y="1469707"/>
                <a:ext cx="2543995" cy="936"/>
              </a:xfrm>
              <a:prstGeom prst="line">
                <a:avLst/>
              </a:prstGeom>
              <a:ln w="28575" cap="flat" cmpd="sng">
                <a:solidFill>
                  <a:srgbClr val="DC7C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080" name="未知"/>
              <p:cNvSpPr/>
              <p:nvPr/>
            </p:nvSpPr>
            <p:spPr>
              <a:xfrm>
                <a:off x="116323" y="0"/>
                <a:ext cx="2405321" cy="684925"/>
              </a:xfrm>
              <a:custGeom>
                <a:avLst/>
                <a:gdLst/>
                <a:ahLst/>
                <a:cxnLst>
                  <a:cxn ang="0">
                    <a:pos x="0" y="21718623"/>
                  </a:cxn>
                  <a:cxn ang="0">
                    <a:pos x="108082654" y="16233674"/>
                  </a:cxn>
                  <a:cxn ang="0">
                    <a:pos x="147640162" y="6887618"/>
                  </a:cxn>
                  <a:cxn ang="0">
                    <a:pos x="267850422" y="0"/>
                  </a:cxn>
                </a:cxnLst>
                <a:rect l="0" t="0" r="0" b="0"/>
                <a:pathLst>
                  <a:path w="21600" h="21600">
                    <a:moveTo>
                      <a:pt x="0" y="21600"/>
                    </a:moveTo>
                    <a:lnTo>
                      <a:pt x="8716" y="16145"/>
                    </a:lnTo>
                    <a:lnTo>
                      <a:pt x="11906" y="6850"/>
                    </a:lnTo>
                    <a:lnTo>
                      <a:pt x="21600" y="0"/>
                    </a:lnTo>
                  </a:path>
                </a:pathLst>
              </a:custGeom>
              <a:noFill/>
              <a:ln w="19050" cap="flat" cmpd="sng">
                <a:solidFill>
                  <a:srgbClr val="FFC000"/>
                </a:solidFill>
                <a:prstDash val="solid"/>
                <a:miter/>
                <a:headEnd type="none" w="med" len="med"/>
                <a:tailEnd type="stealth" w="lg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1" name="Rectangle 9"/>
              <p:cNvSpPr/>
              <p:nvPr/>
            </p:nvSpPr>
            <p:spPr>
              <a:xfrm>
                <a:off x="618587" y="684925"/>
                <a:ext cx="297530" cy="782179"/>
              </a:xfrm>
              <a:prstGeom prst="rect">
                <a:avLst/>
              </a:prstGeom>
              <a:solidFill>
                <a:srgbClr val="CC9900"/>
              </a:solidFill>
              <a:ln w="9525">
                <a:noFill/>
              </a:ln>
            </p:spPr>
            <p:txBody>
              <a:bodyPr anchor="ctr"/>
              <a:lstStyle>
                <a:lvl1pPr marL="228600" lvl="0" indent="-228600" algn="l" defTabSz="914400" eaLnBrk="0" fontAlgn="base" latinLnBrk="0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u="none" kern="1200" baseline="0">
                    <a:solidFill>
                      <a:schemeClr val="tx1"/>
                    </a:solidFill>
                    <a:latin typeface="Calibri" panose="020F0502020204030204" pitchFamily="2" charset="0"/>
                    <a:ea typeface="宋体" panose="02010600030101010101" pitchFamily="2" charset="-122"/>
                  </a:defRPr>
                </a:lvl1pPr>
                <a:lvl2pPr marL="685800" lvl="1" indent="-228600" algn="l" defTabSz="914400" eaLnBrk="0" fontAlgn="base" latinLnBrk="0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u="none" kern="1200" baseline="0">
                    <a:solidFill>
                      <a:schemeClr val="tx1"/>
                    </a:solidFill>
                    <a:latin typeface="Calibri" panose="020F0502020204030204" pitchFamily="2" charset="0"/>
                    <a:ea typeface="宋体" panose="02010600030101010101" pitchFamily="2" charset="-122"/>
                  </a:defRPr>
                </a:lvl2pPr>
                <a:lvl3pPr marL="1143000" lvl="2" indent="-228600" algn="l" defTabSz="914400" eaLnBrk="0" fontAlgn="base" latinLnBrk="0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u="none" kern="1200" baseline="0">
                    <a:solidFill>
                      <a:schemeClr val="tx1"/>
                    </a:solidFill>
                    <a:latin typeface="Calibri" panose="020F0502020204030204" pitchFamily="2" charset="0"/>
                    <a:ea typeface="宋体" panose="02010600030101010101" pitchFamily="2" charset="-122"/>
                  </a:defRPr>
                </a:lvl3pPr>
                <a:lvl4pPr marL="1600200" lvl="3" indent="-228600" algn="l" defTabSz="914400" eaLnBrk="0" fontAlgn="base" latinLnBrk="0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00" u="none" kern="1200" baseline="0">
                    <a:solidFill>
                      <a:schemeClr val="tx1"/>
                    </a:solidFill>
                    <a:latin typeface="Calibri" panose="020F0502020204030204" pitchFamily="2" charset="0"/>
                    <a:ea typeface="宋体" panose="02010600030101010101" pitchFamily="2" charset="-122"/>
                  </a:defRPr>
                </a:lvl4pPr>
                <a:lvl5pPr marL="2057400" lvl="4" indent="-228600" algn="l" defTabSz="914400" eaLnBrk="0" fontAlgn="base" latinLnBrk="0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00" u="none" kern="1200" baseline="0">
                    <a:solidFill>
                      <a:schemeClr val="tx1"/>
                    </a:solidFill>
                    <a:latin typeface="Calibri" panose="020F0502020204030204" pitchFamily="2" charset="0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sz="1800"/>
              </a:p>
            </p:txBody>
          </p:sp>
          <p:sp>
            <p:nvSpPr>
              <p:cNvPr id="3082" name="Rectangle 9"/>
              <p:cNvSpPr/>
              <p:nvPr/>
            </p:nvSpPr>
            <p:spPr>
              <a:xfrm>
                <a:off x="1099726" y="572726"/>
                <a:ext cx="297530" cy="894378"/>
              </a:xfrm>
              <a:prstGeom prst="rect">
                <a:avLst/>
              </a:prstGeom>
              <a:solidFill>
                <a:srgbClr val="CC9900"/>
              </a:solidFill>
              <a:ln w="9525">
                <a:noFill/>
              </a:ln>
            </p:spPr>
            <p:txBody>
              <a:bodyPr anchor="ctr"/>
              <a:lstStyle>
                <a:lvl1pPr marL="228600" lvl="0" indent="-228600" algn="l" defTabSz="914400" eaLnBrk="0" fontAlgn="base" latinLnBrk="0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u="none" kern="1200" baseline="0">
                    <a:solidFill>
                      <a:schemeClr val="tx1"/>
                    </a:solidFill>
                    <a:latin typeface="Calibri" panose="020F0502020204030204" pitchFamily="2" charset="0"/>
                    <a:ea typeface="宋体" panose="02010600030101010101" pitchFamily="2" charset="-122"/>
                  </a:defRPr>
                </a:lvl1pPr>
                <a:lvl2pPr marL="685800" lvl="1" indent="-228600" algn="l" defTabSz="914400" eaLnBrk="0" fontAlgn="base" latinLnBrk="0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u="none" kern="1200" baseline="0">
                    <a:solidFill>
                      <a:schemeClr val="tx1"/>
                    </a:solidFill>
                    <a:latin typeface="Calibri" panose="020F0502020204030204" pitchFamily="2" charset="0"/>
                    <a:ea typeface="宋体" panose="02010600030101010101" pitchFamily="2" charset="-122"/>
                  </a:defRPr>
                </a:lvl2pPr>
                <a:lvl3pPr marL="1143000" lvl="2" indent="-228600" algn="l" defTabSz="914400" eaLnBrk="0" fontAlgn="base" latinLnBrk="0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u="none" kern="1200" baseline="0">
                    <a:solidFill>
                      <a:schemeClr val="tx1"/>
                    </a:solidFill>
                    <a:latin typeface="Calibri" panose="020F0502020204030204" pitchFamily="2" charset="0"/>
                    <a:ea typeface="宋体" panose="02010600030101010101" pitchFamily="2" charset="-122"/>
                  </a:defRPr>
                </a:lvl3pPr>
                <a:lvl4pPr marL="1600200" lvl="3" indent="-228600" algn="l" defTabSz="914400" eaLnBrk="0" fontAlgn="base" latinLnBrk="0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00" u="none" kern="1200" baseline="0">
                    <a:solidFill>
                      <a:schemeClr val="tx1"/>
                    </a:solidFill>
                    <a:latin typeface="Calibri" panose="020F0502020204030204" pitchFamily="2" charset="0"/>
                    <a:ea typeface="宋体" panose="02010600030101010101" pitchFamily="2" charset="-122"/>
                  </a:defRPr>
                </a:lvl4pPr>
                <a:lvl5pPr marL="2057400" lvl="4" indent="-228600" algn="l" defTabSz="914400" eaLnBrk="0" fontAlgn="base" latinLnBrk="0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00" u="none" kern="1200" baseline="0">
                    <a:solidFill>
                      <a:schemeClr val="tx1"/>
                    </a:solidFill>
                    <a:latin typeface="Calibri" panose="020F0502020204030204" pitchFamily="2" charset="0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sz="1800"/>
              </a:p>
            </p:txBody>
          </p:sp>
          <p:sp>
            <p:nvSpPr>
              <p:cNvPr id="3083" name="Rectangle 9"/>
              <p:cNvSpPr/>
              <p:nvPr/>
            </p:nvSpPr>
            <p:spPr>
              <a:xfrm>
                <a:off x="1580865" y="336752"/>
                <a:ext cx="297530" cy="1130352"/>
              </a:xfrm>
              <a:prstGeom prst="rect">
                <a:avLst/>
              </a:prstGeom>
              <a:solidFill>
                <a:srgbClr val="CC9900"/>
              </a:solidFill>
              <a:ln w="9525">
                <a:noFill/>
              </a:ln>
            </p:spPr>
            <p:txBody>
              <a:bodyPr anchor="ctr"/>
              <a:lstStyle>
                <a:lvl1pPr marL="228600" lvl="0" indent="-228600" algn="l" defTabSz="914400" eaLnBrk="0" fontAlgn="base" latinLnBrk="0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u="none" kern="1200" baseline="0">
                    <a:solidFill>
                      <a:schemeClr val="tx1"/>
                    </a:solidFill>
                    <a:latin typeface="Calibri" panose="020F0502020204030204" pitchFamily="2" charset="0"/>
                    <a:ea typeface="宋体" panose="02010600030101010101" pitchFamily="2" charset="-122"/>
                  </a:defRPr>
                </a:lvl1pPr>
                <a:lvl2pPr marL="685800" lvl="1" indent="-228600" algn="l" defTabSz="914400" eaLnBrk="0" fontAlgn="base" latinLnBrk="0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u="none" kern="1200" baseline="0">
                    <a:solidFill>
                      <a:schemeClr val="tx1"/>
                    </a:solidFill>
                    <a:latin typeface="Calibri" panose="020F0502020204030204" pitchFamily="2" charset="0"/>
                    <a:ea typeface="宋体" panose="02010600030101010101" pitchFamily="2" charset="-122"/>
                  </a:defRPr>
                </a:lvl2pPr>
                <a:lvl3pPr marL="1143000" lvl="2" indent="-228600" algn="l" defTabSz="914400" eaLnBrk="0" fontAlgn="base" latinLnBrk="0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u="none" kern="1200" baseline="0">
                    <a:solidFill>
                      <a:schemeClr val="tx1"/>
                    </a:solidFill>
                    <a:latin typeface="Calibri" panose="020F0502020204030204" pitchFamily="2" charset="0"/>
                    <a:ea typeface="宋体" panose="02010600030101010101" pitchFamily="2" charset="-122"/>
                  </a:defRPr>
                </a:lvl3pPr>
                <a:lvl4pPr marL="1600200" lvl="3" indent="-228600" algn="l" defTabSz="914400" eaLnBrk="0" fontAlgn="base" latinLnBrk="0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00" u="none" kern="1200" baseline="0">
                    <a:solidFill>
                      <a:schemeClr val="tx1"/>
                    </a:solidFill>
                    <a:latin typeface="Calibri" panose="020F0502020204030204" pitchFamily="2" charset="0"/>
                    <a:ea typeface="宋体" panose="02010600030101010101" pitchFamily="2" charset="-122"/>
                  </a:defRPr>
                </a:lvl4pPr>
                <a:lvl5pPr marL="2057400" lvl="4" indent="-228600" algn="l" defTabSz="914400" eaLnBrk="0" fontAlgn="base" latinLnBrk="0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00" u="none" kern="1200" baseline="0">
                    <a:solidFill>
                      <a:schemeClr val="tx1"/>
                    </a:solidFill>
                    <a:latin typeface="Calibri" panose="020F0502020204030204" pitchFamily="2" charset="0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sz="1800"/>
              </a:p>
            </p:txBody>
          </p:sp>
          <p:sp>
            <p:nvSpPr>
              <p:cNvPr id="3084" name="Rectangle 9"/>
              <p:cNvSpPr/>
              <p:nvPr/>
            </p:nvSpPr>
            <p:spPr>
              <a:xfrm>
                <a:off x="2062004" y="179435"/>
                <a:ext cx="297530" cy="1287669"/>
              </a:xfrm>
              <a:prstGeom prst="rect">
                <a:avLst/>
              </a:prstGeom>
              <a:solidFill>
                <a:srgbClr val="CC9900"/>
              </a:solidFill>
              <a:ln w="9525">
                <a:noFill/>
              </a:ln>
            </p:spPr>
            <p:txBody>
              <a:bodyPr anchor="ctr"/>
              <a:lstStyle>
                <a:lvl1pPr marL="228600" lvl="0" indent="-228600" algn="l" defTabSz="914400" eaLnBrk="0" fontAlgn="base" latinLnBrk="0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u="none" kern="1200" baseline="0">
                    <a:solidFill>
                      <a:schemeClr val="tx1"/>
                    </a:solidFill>
                    <a:latin typeface="Calibri" panose="020F0502020204030204" pitchFamily="2" charset="0"/>
                    <a:ea typeface="宋体" panose="02010600030101010101" pitchFamily="2" charset="-122"/>
                  </a:defRPr>
                </a:lvl1pPr>
                <a:lvl2pPr marL="685800" lvl="1" indent="-228600" algn="l" defTabSz="914400" eaLnBrk="0" fontAlgn="base" latinLnBrk="0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u="none" kern="1200" baseline="0">
                    <a:solidFill>
                      <a:schemeClr val="tx1"/>
                    </a:solidFill>
                    <a:latin typeface="Calibri" panose="020F0502020204030204" pitchFamily="2" charset="0"/>
                    <a:ea typeface="宋体" panose="02010600030101010101" pitchFamily="2" charset="-122"/>
                  </a:defRPr>
                </a:lvl2pPr>
                <a:lvl3pPr marL="1143000" lvl="2" indent="-228600" algn="l" defTabSz="914400" eaLnBrk="0" fontAlgn="base" latinLnBrk="0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u="none" kern="1200" baseline="0">
                    <a:solidFill>
                      <a:schemeClr val="tx1"/>
                    </a:solidFill>
                    <a:latin typeface="Calibri" panose="020F0502020204030204" pitchFamily="2" charset="0"/>
                    <a:ea typeface="宋体" panose="02010600030101010101" pitchFamily="2" charset="-122"/>
                  </a:defRPr>
                </a:lvl3pPr>
                <a:lvl4pPr marL="1600200" lvl="3" indent="-228600" algn="l" defTabSz="914400" eaLnBrk="0" fontAlgn="base" latinLnBrk="0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00" u="none" kern="1200" baseline="0">
                    <a:solidFill>
                      <a:schemeClr val="tx1"/>
                    </a:solidFill>
                    <a:latin typeface="Calibri" panose="020F0502020204030204" pitchFamily="2" charset="0"/>
                    <a:ea typeface="宋体" panose="02010600030101010101" pitchFamily="2" charset="-122"/>
                  </a:defRPr>
                </a:lvl4pPr>
                <a:lvl5pPr marL="2057400" lvl="4" indent="-228600" algn="l" defTabSz="914400" eaLnBrk="0" fontAlgn="base" latinLnBrk="0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00" u="none" kern="1200" baseline="0">
                    <a:solidFill>
                      <a:schemeClr val="tx1"/>
                    </a:solidFill>
                    <a:latin typeface="Calibri" panose="020F0502020204030204" pitchFamily="2" charset="0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sz="1800"/>
              </a:p>
            </p:txBody>
          </p:sp>
        </p:grpSp>
        <p:pic>
          <p:nvPicPr>
            <p:cNvPr id="3" name="图片 2" descr="logo"/>
            <p:cNvPicPr>
              <a:picLocks noChangeAspect="1"/>
            </p:cNvPicPr>
            <p:nvPr/>
          </p:nvPicPr>
          <p:blipFill>
            <a:blip r:embed="rId2"/>
            <a:srcRect l="23804" t="22208" r="27960" b="29410"/>
            <a:stretch>
              <a:fillRect/>
            </a:stretch>
          </p:blipFill>
          <p:spPr>
            <a:xfrm>
              <a:off x="11993" y="2569"/>
              <a:ext cx="2308" cy="2308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07440" y="1057910"/>
            <a:ext cx="9976485" cy="4742815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rgbClr val="FFC000"/>
                </a:solidFill>
              </a:rPr>
              <a:t>Q1</a:t>
            </a:r>
            <a:r>
              <a:rPr lang="zh-CN" altLang="en-US" sz="2800" b="1" dirty="0">
                <a:solidFill>
                  <a:srgbClr val="FFC000"/>
                </a:solidFill>
              </a:rPr>
              <a:t>：颜色方面的注意要点（至少</a:t>
            </a:r>
            <a:r>
              <a:rPr lang="en-US" altLang="zh-CN" sz="2800" b="1" dirty="0">
                <a:solidFill>
                  <a:srgbClr val="FFC000"/>
                </a:solidFill>
              </a:rPr>
              <a:t>3</a:t>
            </a:r>
            <a:r>
              <a:rPr lang="zh-CN" altLang="en-US" sz="2800" b="1" dirty="0">
                <a:solidFill>
                  <a:srgbClr val="FFC000"/>
                </a:solidFill>
              </a:rPr>
              <a:t>条）</a:t>
            </a:r>
          </a:p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rgbClr val="FFC000"/>
                </a:solidFill>
              </a:rPr>
              <a:t>不一定要是前面提到的，也可以包括你所认为的要点</a:t>
            </a: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02" name=" 202"/>
          <p:cNvSpPr/>
          <p:nvPr/>
        </p:nvSpPr>
        <p:spPr>
          <a:xfrm>
            <a:off x="756006" y="692980"/>
            <a:ext cx="720005" cy="72000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 202"/>
          <p:cNvSpPr/>
          <p:nvPr/>
        </p:nvSpPr>
        <p:spPr>
          <a:xfrm rot="10800000">
            <a:off x="10728079" y="5445015"/>
            <a:ext cx="720005" cy="72000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直接连接符 16"/>
          <p:cNvCxnSpPr/>
          <p:nvPr/>
        </p:nvCxnSpPr>
        <p:spPr>
          <a:xfrm flipV="1">
            <a:off x="1799590" y="1409700"/>
            <a:ext cx="8592820" cy="17780"/>
          </a:xfrm>
          <a:prstGeom prst="line">
            <a:avLst/>
          </a:prstGeom>
          <a:ln w="12700" cap="flat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3" name="文本框 18"/>
          <p:cNvSpPr txBox="1"/>
          <p:nvPr/>
        </p:nvSpPr>
        <p:spPr>
          <a:xfrm>
            <a:off x="1694180" y="710565"/>
            <a:ext cx="88030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sz="3200" b="1" dirty="0">
                <a:solidFill>
                  <a:schemeClr val="bg1"/>
                </a:solidFill>
                <a:sym typeface="+mn-ea"/>
              </a:rPr>
              <a:t>字体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124" name="矩形 1"/>
          <p:cNvSpPr/>
          <p:nvPr/>
        </p:nvSpPr>
        <p:spPr>
          <a:xfrm>
            <a:off x="1746885" y="2494915"/>
            <a:ext cx="8698230" cy="3210560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l" eaLnBrk="1" hangingPunct="1">
              <a:lnSpc>
                <a:spcPct val="120000"/>
              </a:lnSpc>
            </a:pPr>
            <a:r>
              <a:rPr lang="zh-CN" sz="2400" b="1" dirty="0">
                <a:ln>
                  <a:noFill/>
                </a:ln>
                <a:solidFill>
                  <a:srgbClr val="FFC000"/>
                </a:solidFill>
                <a:sym typeface="+mn-ea"/>
              </a:rPr>
              <a:t>注意要点</a:t>
            </a:r>
            <a:r>
              <a:rPr lang="en-US" altLang="zh-CN" sz="2400" b="1" dirty="0">
                <a:ln>
                  <a:noFill/>
                </a:ln>
                <a:solidFill>
                  <a:srgbClr val="FFC000"/>
                </a:solidFill>
                <a:sym typeface="+mn-ea"/>
              </a:rPr>
              <a:t>:</a:t>
            </a:r>
            <a:endParaRPr lang="en-US" altLang="zh-CN" sz="2400" b="1" dirty="0">
              <a:ln>
                <a:noFill/>
              </a:ln>
              <a:solidFill>
                <a:srgbClr val="FFC000"/>
              </a:solidFill>
              <a:latin typeface="Calibri" panose="020F0502020204030204" pitchFamily="2" charset="0"/>
              <a:sym typeface="+mn-ea"/>
            </a:endParaRPr>
          </a:p>
          <a:p>
            <a:pPr algn="l" eaLnBrk="1" hangingPunct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Calibri" panose="020F0502020204030204" pitchFamily="2" charset="0"/>
              </a:rPr>
              <a:t>1、使用统一字体。</a:t>
            </a: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2" charset="0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Calibri" panose="020F0502020204030204" pitchFamily="2" charset="0"/>
              </a:rPr>
              <a:t>、最好采用标准字体，如</a:t>
            </a: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2" charset="0"/>
              </a:rPr>
              <a:t>“</a:t>
            </a:r>
            <a:r>
              <a:rPr lang="zh-CN" altLang="en-US" sz="2400" dirty="0">
                <a:solidFill>
                  <a:schemeClr val="bg1"/>
                </a:solidFill>
                <a:latin typeface="Calibri" panose="020F0502020204030204" pitchFamily="2" charset="0"/>
              </a:rPr>
              <a:t>宋体</a:t>
            </a: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2" charset="0"/>
              </a:rPr>
              <a:t>”</a:t>
            </a:r>
            <a:r>
              <a:rPr lang="zh-CN" altLang="en-US" sz="2400" dirty="0">
                <a:solidFill>
                  <a:schemeClr val="bg1"/>
                </a:solidFill>
                <a:latin typeface="Calibri" panose="020F0502020204030204" pitchFamily="2" charset="0"/>
              </a:rPr>
              <a:t>，不考虑</a:t>
            </a:r>
            <a:r>
              <a:rPr lang="zh-CN" altLang="en-US" sz="2400" b="1" dirty="0">
                <a:solidFill>
                  <a:srgbClr val="FFC000"/>
                </a:solidFill>
                <a:latin typeface="Calibri" panose="020F0502020204030204" pitchFamily="2" charset="0"/>
              </a:rPr>
              <a:t>特殊字体（隶书、草书等</a:t>
            </a:r>
            <a:r>
              <a:rPr lang="zh-CN" altLang="en-US" sz="2400" dirty="0">
                <a:solidFill>
                  <a:schemeClr val="bg1"/>
                </a:solidFill>
                <a:latin typeface="Calibri" panose="020F0502020204030204" pitchFamily="2" charset="0"/>
              </a:rPr>
              <a:t>，特殊情况可以使用图片取代），保证每个用户使用起来显示都很正常。</a:t>
            </a: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2" charset="0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latin typeface="Calibri" panose="020F0502020204030204" pitchFamily="2" charset="0"/>
              </a:rPr>
              <a:t>、所有控件尽量使用大小统一的字体属性，除了特殊提示信息、加强显示等例外情况。</a:t>
            </a:r>
          </a:p>
        </p:txBody>
      </p:sp>
      <p:cxnSp>
        <p:nvCxnSpPr>
          <p:cNvPr id="2" name="直接箭头连接符 1"/>
          <p:cNvCxnSpPr>
            <a:endCxn id="3" idx="2"/>
          </p:cNvCxnSpPr>
          <p:nvPr/>
        </p:nvCxnSpPr>
        <p:spPr>
          <a:xfrm flipH="1" flipV="1">
            <a:off x="6263005" y="2339340"/>
            <a:ext cx="2256155" cy="1097280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84120" y="1509395"/>
            <a:ext cx="75577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有些特殊字体笔画复杂，会导致界面不够清晰整洁；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有些特殊字体需要用户仔细辨认，增大用户的工作量。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955" y="1509395"/>
            <a:ext cx="6798945" cy="4577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直接连接符 16"/>
          <p:cNvCxnSpPr/>
          <p:nvPr/>
        </p:nvCxnSpPr>
        <p:spPr>
          <a:xfrm flipV="1">
            <a:off x="1799590" y="1409700"/>
            <a:ext cx="8592820" cy="17780"/>
          </a:xfrm>
          <a:prstGeom prst="line">
            <a:avLst/>
          </a:prstGeom>
          <a:ln w="12700" cap="flat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" name="文本框 18"/>
          <p:cNvSpPr txBox="1"/>
          <p:nvPr/>
        </p:nvSpPr>
        <p:spPr>
          <a:xfrm>
            <a:off x="1694180" y="710565"/>
            <a:ext cx="880300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sz="3200" b="1" dirty="0">
                <a:solidFill>
                  <a:schemeClr val="bg1"/>
                </a:solidFill>
                <a:sym typeface="+mn-ea"/>
              </a:rPr>
              <a:t>文字表达</a:t>
            </a: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2400" dirty="0">
              <a:solidFill>
                <a:schemeClr val="bg1"/>
              </a:solidFill>
            </a:endParaRPr>
          </a:p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sz="2400" dirty="0">
                <a:solidFill>
                  <a:schemeClr val="bg1"/>
                </a:solidFill>
              </a:rPr>
              <a:t>提示信息、帮助文档文字表达遵循以下准则：</a:t>
            </a:r>
          </a:p>
        </p:txBody>
      </p:sp>
      <p:sp>
        <p:nvSpPr>
          <p:cNvPr id="4" name="矩形 1"/>
          <p:cNvSpPr/>
          <p:nvPr/>
        </p:nvSpPr>
        <p:spPr>
          <a:xfrm>
            <a:off x="1746885" y="2824480"/>
            <a:ext cx="8698230" cy="2880995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l"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、注意语气，尽量不要使用专业术语，杜绝错别字。</a:t>
            </a: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2" charset="0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Calibri" panose="020F0502020204030204" pitchFamily="2" charset="0"/>
              </a:rPr>
              <a:t>、注意标点符号（逗号、句号、顿号、分号等）的用法，信息较多的话建议分段。</a:t>
            </a: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2" charset="0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latin typeface="Calibri" panose="020F0502020204030204" pitchFamily="2" charset="0"/>
              </a:rPr>
              <a:t>、使用统一的语言描述，例如一个关闭功能按钮，可以描述为退出、返回、关闭，应该统一规定。</a:t>
            </a: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2" charset="0"/>
              </a:rPr>
              <a:t>4</a:t>
            </a:r>
            <a:r>
              <a:rPr lang="zh-CN" altLang="en-US" sz="2400" dirty="0">
                <a:solidFill>
                  <a:schemeClr val="bg1"/>
                </a:solidFill>
                <a:latin typeface="Calibri" panose="020F0502020204030204" pitchFamily="2" charset="0"/>
              </a:rPr>
              <a:t>、根据用户的类别使用相应的词语、语气、语调。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1" t="15549" r="9114" b="21342"/>
          <a:stretch/>
        </p:blipFill>
        <p:spPr>
          <a:xfrm>
            <a:off x="8143875" y="4672011"/>
            <a:ext cx="3105983" cy="714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直接连接符 16"/>
          <p:cNvCxnSpPr/>
          <p:nvPr/>
        </p:nvCxnSpPr>
        <p:spPr>
          <a:xfrm flipV="1">
            <a:off x="1799590" y="1409700"/>
            <a:ext cx="8592820" cy="17780"/>
          </a:xfrm>
          <a:prstGeom prst="line">
            <a:avLst/>
          </a:prstGeom>
          <a:ln w="12700" cap="flat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" name="文本框 18"/>
          <p:cNvSpPr txBox="1"/>
          <p:nvPr/>
        </p:nvSpPr>
        <p:spPr>
          <a:xfrm>
            <a:off x="1694180" y="710565"/>
            <a:ext cx="88030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sz="3200" b="1" dirty="0">
                <a:solidFill>
                  <a:schemeClr val="bg1"/>
                </a:solidFill>
                <a:sym typeface="+mn-ea"/>
              </a:rPr>
              <a:t>控件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4" name="矩形 1"/>
          <p:cNvSpPr/>
          <p:nvPr/>
        </p:nvSpPr>
        <p:spPr>
          <a:xfrm>
            <a:off x="1746885" y="2411730"/>
            <a:ext cx="8698230" cy="3293745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l"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FFC000"/>
                </a:solidFill>
                <a:sym typeface="+mn-ea"/>
              </a:rPr>
              <a:t>注意要点：</a:t>
            </a: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、使用同一风格的控件。</a:t>
            </a: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2" charset="0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Calibri" panose="020F0502020204030204" pitchFamily="2" charset="0"/>
              </a:rPr>
              <a:t>、同一类型的控件操作方式相同，例如一个控件双击可以执行某些动作，而同样的控件双击却没有任何反映。</a:t>
            </a: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2" charset="0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latin typeface="Calibri" panose="020F0502020204030204" pitchFamily="2" charset="0"/>
              </a:rPr>
              <a:t>、一个控件只做单一功能，当一个控件在不同情况下有着不同的功能，会使用户初次理解增加难度。</a:t>
            </a: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2" charset="0"/>
              </a:rPr>
              <a:t>4</a:t>
            </a:r>
            <a:r>
              <a:rPr lang="zh-CN" altLang="en-US" sz="2400" dirty="0">
                <a:solidFill>
                  <a:schemeClr val="bg1"/>
                </a:solidFill>
                <a:latin typeface="Calibri" panose="020F0502020204030204" pitchFamily="2" charset="0"/>
              </a:rPr>
              <a:t>、不要错误使用控件。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直接连接符 16"/>
          <p:cNvCxnSpPr/>
          <p:nvPr/>
        </p:nvCxnSpPr>
        <p:spPr>
          <a:xfrm flipV="1">
            <a:off x="1799590" y="1409700"/>
            <a:ext cx="8592820" cy="17780"/>
          </a:xfrm>
          <a:prstGeom prst="line">
            <a:avLst/>
          </a:prstGeom>
          <a:ln w="12700" cap="flat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" name="文本框 18"/>
          <p:cNvSpPr txBox="1"/>
          <p:nvPr/>
        </p:nvSpPr>
        <p:spPr>
          <a:xfrm>
            <a:off x="1694180" y="710565"/>
            <a:ext cx="88030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sz="3200" b="1" dirty="0">
                <a:solidFill>
                  <a:schemeClr val="bg1"/>
                </a:solidFill>
                <a:sym typeface="+mn-ea"/>
              </a:rPr>
              <a:t>布局</a:t>
            </a:r>
            <a:endParaRPr lang="zh-CN" sz="2400" dirty="0">
              <a:solidFill>
                <a:schemeClr val="bg1"/>
              </a:solidFill>
            </a:endParaRPr>
          </a:p>
        </p:txBody>
      </p:sp>
      <p:sp>
        <p:nvSpPr>
          <p:cNvPr id="4" name="矩形 1"/>
          <p:cNvSpPr/>
          <p:nvPr/>
        </p:nvSpPr>
        <p:spPr>
          <a:xfrm>
            <a:off x="1746885" y="1848485"/>
            <a:ext cx="8698230" cy="3856990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l"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FFC000"/>
                </a:solidFill>
                <a:sym typeface="+mn-ea"/>
              </a:rPr>
              <a:t>注意要点：</a:t>
            </a: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、屏幕不能拥挤，可以有适当的留白，但也不宜太松散。</a:t>
            </a: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2" charset="0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Calibri" panose="020F0502020204030204" pitchFamily="2" charset="0"/>
              </a:rPr>
              <a:t>、区域排列</a:t>
            </a: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2" charset="0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latin typeface="Calibri" panose="020F0502020204030204" pitchFamily="2" charset="0"/>
              </a:rPr>
              <a:t>、数据对齐</a:t>
            </a: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2" charset="0"/>
              </a:rPr>
              <a:t>4</a:t>
            </a:r>
            <a:r>
              <a:rPr lang="zh-CN" altLang="en-US" sz="2400" dirty="0">
                <a:solidFill>
                  <a:schemeClr val="bg1"/>
                </a:solidFill>
                <a:latin typeface="Calibri" panose="020F0502020204030204" pitchFamily="2" charset="0"/>
              </a:rPr>
              <a:t>、有效组合</a:t>
            </a: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2" charset="0"/>
              </a:rPr>
              <a:t>5</a:t>
            </a:r>
            <a:r>
              <a:rPr lang="zh-CN" altLang="en-US" sz="2400" dirty="0">
                <a:solidFill>
                  <a:schemeClr val="bg1"/>
                </a:solidFill>
                <a:latin typeface="Calibri" panose="020F0502020204030204" pitchFamily="2" charset="0"/>
              </a:rPr>
              <a:t>、窗口缩放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3641090" y="1863725"/>
            <a:ext cx="6803390" cy="3841750"/>
            <a:chOff x="5734" y="2935"/>
            <a:chExt cx="10714" cy="6050"/>
          </a:xfrm>
        </p:grpSpPr>
        <p:grpSp>
          <p:nvGrpSpPr>
            <p:cNvPr id="23" name="组合 22"/>
            <p:cNvGrpSpPr/>
            <p:nvPr>
              <p:custDataLst>
                <p:tags r:id="rId40"/>
              </p:custDataLst>
            </p:nvPr>
          </p:nvGrpSpPr>
          <p:grpSpPr>
            <a:xfrm>
              <a:off x="5734" y="2935"/>
              <a:ext cx="10715" cy="6051"/>
              <a:chOff x="2238375" y="2705099"/>
              <a:chExt cx="2495550" cy="2162177"/>
            </a:xfrm>
          </p:grpSpPr>
          <p:sp>
            <p:nvSpPr>
              <p:cNvPr id="13" name="矩形 12"/>
              <p:cNvSpPr/>
              <p:nvPr>
                <p:custDataLst>
                  <p:tags r:id="rId41"/>
                </p:custDataLst>
              </p:nvPr>
            </p:nvSpPr>
            <p:spPr>
              <a:xfrm>
                <a:off x="2238375" y="2705099"/>
                <a:ext cx="2495550" cy="2162177"/>
              </a:xfrm>
              <a:prstGeom prst="rect">
                <a:avLst/>
              </a:prstGeom>
              <a:solidFill>
                <a:srgbClr val="DEAB81">
                  <a:lumMod val="20000"/>
                  <a:lumOff val="80000"/>
                </a:srgbClr>
              </a:solidFill>
              <a:ln>
                <a:noFill/>
              </a:ln>
            </p:spPr>
            <p:style>
              <a:lnRef idx="2">
                <a:srgbClr val="DEAB81">
                  <a:shade val="50000"/>
                </a:srgbClr>
              </a:lnRef>
              <a:fillRef idx="1">
                <a:srgbClr val="DEAB81"/>
              </a:fillRef>
              <a:effectRef idx="0">
                <a:srgbClr val="DEAB81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 sz="2800" dirty="0" smtClean="0">
                  <a:solidFill>
                    <a:srgbClr val="DEAB81">
                      <a:lumMod val="50000"/>
                    </a:srgbClr>
                  </a:solidFill>
                </a:endParaRPr>
              </a:p>
            </p:txBody>
          </p:sp>
          <p:sp>
            <p:nvSpPr>
              <p:cNvPr id="14" name="矩形 13"/>
              <p:cNvSpPr/>
              <p:nvPr>
                <p:custDataLst>
                  <p:tags r:id="rId42"/>
                </p:custDataLst>
              </p:nvPr>
            </p:nvSpPr>
            <p:spPr>
              <a:xfrm>
                <a:off x="2238375" y="2705099"/>
                <a:ext cx="2495550" cy="1638301"/>
              </a:xfrm>
              <a:prstGeom prst="rect">
                <a:avLst/>
              </a:prstGeom>
              <a:solidFill>
                <a:srgbClr val="FFC000">
                  <a:alpha val="70000"/>
                </a:srgbClr>
              </a:solidFill>
              <a:ln>
                <a:noFill/>
              </a:ln>
            </p:spPr>
            <p:style>
              <a:lnRef idx="2">
                <a:srgbClr val="DEAB81">
                  <a:shade val="50000"/>
                </a:srgbClr>
              </a:lnRef>
              <a:fillRef idx="1">
                <a:srgbClr val="DEAB81"/>
              </a:fillRef>
              <a:effectRef idx="0">
                <a:srgbClr val="DEAB81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chemeClr val="tx2">
                        <a:lumMod val="75000"/>
                      </a:schemeClr>
                    </a:solidFill>
                  </a:rPr>
                  <a:t>1</a:t>
                </a:r>
                <a:r>
                  <a:rPr lang="zh-CN" altLang="en-US" sz="2400" dirty="0">
                    <a:solidFill>
                      <a:schemeClr val="tx2">
                        <a:lumMod val="75000"/>
                      </a:schemeClr>
                    </a:solidFill>
                  </a:rPr>
                  <a:t>、当有一行控件时, 控件间距基本保持一致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2">
                        <a:lumMod val="75000"/>
                      </a:schemeClr>
                    </a:solidFill>
                  </a:rPr>
                  <a:t>2、行与行之间间距相同</a:t>
                </a:r>
                <a:endParaRPr lang="zh-CN" altLang="en-US" sz="2800" dirty="0" smtClean="0">
                  <a:solidFill>
                    <a:srgbClr val="DEAB81">
                      <a:lumMod val="50000"/>
                    </a:srgbClr>
                  </a:solidFill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2">
                        <a:lumMod val="75000"/>
                      </a:schemeClr>
                    </a:solidFill>
                  </a:rPr>
                  <a:t>3、当屏幕有多个编辑区域，要以视觉效果和效率来组织这些区域</a:t>
                </a:r>
              </a:p>
            </p:txBody>
          </p:sp>
          <p:cxnSp>
            <p:nvCxnSpPr>
              <p:cNvPr id="15" name="直接连接符 14"/>
              <p:cNvCxnSpPr/>
              <p:nvPr>
                <p:custDataLst>
                  <p:tags r:id="rId43"/>
                </p:custDataLst>
              </p:nvPr>
            </p:nvCxnSpPr>
            <p:spPr>
              <a:xfrm>
                <a:off x="2400300" y="4343399"/>
                <a:ext cx="314325" cy="314325"/>
              </a:xfrm>
              <a:prstGeom prst="line">
                <a:avLst/>
              </a:prstGeom>
              <a:ln>
                <a:solidFill>
                  <a:srgbClr val="DEAB81">
                    <a:lumMod val="40000"/>
                    <a:lumOff val="60000"/>
                  </a:srgbClr>
                </a:solidFill>
              </a:ln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cxnSp>
            <p:nvCxnSpPr>
              <p:cNvPr id="16" name="直接连接符 15"/>
              <p:cNvCxnSpPr/>
              <p:nvPr>
                <p:custDataLst>
                  <p:tags r:id="rId44"/>
                </p:custDataLst>
              </p:nvPr>
            </p:nvCxnSpPr>
            <p:spPr>
              <a:xfrm>
                <a:off x="2738436" y="4343399"/>
                <a:ext cx="523876" cy="523876"/>
              </a:xfrm>
              <a:prstGeom prst="line">
                <a:avLst/>
              </a:prstGeom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cxnSp>
            <p:nvCxnSpPr>
              <p:cNvPr id="17" name="直接连接符 16"/>
              <p:cNvCxnSpPr/>
              <p:nvPr>
                <p:custDataLst>
                  <p:tags r:id="rId45"/>
                </p:custDataLst>
              </p:nvPr>
            </p:nvCxnSpPr>
            <p:spPr>
              <a:xfrm>
                <a:off x="3201579" y="4493417"/>
                <a:ext cx="111920" cy="111920"/>
              </a:xfrm>
              <a:prstGeom prst="line">
                <a:avLst/>
              </a:prstGeom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cxnSp>
            <p:nvCxnSpPr>
              <p:cNvPr id="18" name="直接连接符 17"/>
              <p:cNvCxnSpPr/>
              <p:nvPr>
                <p:custDataLst>
                  <p:tags r:id="rId46"/>
                </p:custDataLst>
              </p:nvPr>
            </p:nvCxnSpPr>
            <p:spPr>
              <a:xfrm>
                <a:off x="3912390" y="4610100"/>
                <a:ext cx="257175" cy="257175"/>
              </a:xfrm>
              <a:prstGeom prst="line">
                <a:avLst/>
              </a:prstGeom>
              <a:ln>
                <a:solidFill>
                  <a:srgbClr val="DEAB81">
                    <a:lumMod val="75000"/>
                  </a:srgbClr>
                </a:solidFill>
              </a:ln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cxnSp>
            <p:nvCxnSpPr>
              <p:cNvPr id="19" name="直接连接符 18"/>
              <p:cNvCxnSpPr/>
              <p:nvPr>
                <p:custDataLst>
                  <p:tags r:id="rId47"/>
                </p:custDataLst>
              </p:nvPr>
            </p:nvCxnSpPr>
            <p:spPr>
              <a:xfrm>
                <a:off x="4345775" y="4343399"/>
                <a:ext cx="383377" cy="383377"/>
              </a:xfrm>
              <a:prstGeom prst="line">
                <a:avLst/>
              </a:prstGeom>
              <a:ln>
                <a:solidFill>
                  <a:srgbClr val="DEAB81"/>
                </a:solidFill>
              </a:ln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cxnSp>
            <p:nvCxnSpPr>
              <p:cNvPr id="20" name="直接连接符 19"/>
              <p:cNvCxnSpPr/>
              <p:nvPr>
                <p:custDataLst>
                  <p:tags r:id="rId48"/>
                </p:custDataLst>
              </p:nvPr>
            </p:nvCxnSpPr>
            <p:spPr>
              <a:xfrm>
                <a:off x="3733794" y="4343399"/>
                <a:ext cx="523876" cy="523876"/>
              </a:xfrm>
              <a:prstGeom prst="line">
                <a:avLst/>
              </a:prstGeom>
              <a:ln>
                <a:solidFill>
                  <a:srgbClr val="DEAB81">
                    <a:lumMod val="40000"/>
                    <a:lumOff val="60000"/>
                  </a:srgbClr>
                </a:solidFill>
              </a:ln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cxnSp>
            <p:nvCxnSpPr>
              <p:cNvPr id="21" name="直接连接符 20"/>
              <p:cNvCxnSpPr/>
              <p:nvPr>
                <p:custDataLst>
                  <p:tags r:id="rId49"/>
                </p:custDataLst>
              </p:nvPr>
            </p:nvCxnSpPr>
            <p:spPr>
              <a:xfrm>
                <a:off x="2376486" y="4675583"/>
                <a:ext cx="111920" cy="111920"/>
              </a:xfrm>
              <a:prstGeom prst="line">
                <a:avLst/>
              </a:prstGeom>
              <a:ln>
                <a:solidFill>
                  <a:srgbClr val="DEAB81">
                    <a:lumMod val="50000"/>
                  </a:srgbClr>
                </a:solidFill>
              </a:ln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sp>
            <p:nvSpPr>
              <p:cNvPr id="22" name="平行四边形 21"/>
              <p:cNvSpPr/>
              <p:nvPr>
                <p:custDataLst>
                  <p:tags r:id="rId50"/>
                </p:custDataLst>
              </p:nvPr>
            </p:nvSpPr>
            <p:spPr>
              <a:xfrm flipH="1">
                <a:off x="3550439" y="4343400"/>
                <a:ext cx="1028700" cy="523876"/>
              </a:xfrm>
              <a:prstGeom prst="parallelogram">
                <a:avLst>
                  <a:gd name="adj" fmla="val 95454"/>
                </a:avLst>
              </a:prstGeom>
              <a:solidFill>
                <a:srgbClr val="FEFFFF">
                  <a:alpha val="40000"/>
                </a:srgbClr>
              </a:solidFill>
              <a:ln>
                <a:noFill/>
              </a:ln>
            </p:spPr>
            <p:style>
              <a:lnRef idx="2">
                <a:srgbClr val="DEAB81">
                  <a:shade val="50000"/>
                </a:srgbClr>
              </a:lnRef>
              <a:fillRef idx="1">
                <a:srgbClr val="DEAB81"/>
              </a:fillRef>
              <a:effectRef idx="0">
                <a:srgbClr val="DEAB81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平行四边形 23"/>
              <p:cNvSpPr/>
              <p:nvPr>
                <p:custDataLst>
                  <p:tags r:id="rId51"/>
                </p:custDataLst>
              </p:nvPr>
            </p:nvSpPr>
            <p:spPr>
              <a:xfrm flipH="1">
                <a:off x="2245515" y="4343400"/>
                <a:ext cx="812005" cy="523876"/>
              </a:xfrm>
              <a:prstGeom prst="parallelogram">
                <a:avLst>
                  <a:gd name="adj" fmla="val 100908"/>
                </a:avLst>
              </a:prstGeom>
              <a:solidFill>
                <a:srgbClr val="DEAB81">
                  <a:lumMod val="60000"/>
                  <a:lumOff val="40000"/>
                  <a:alpha val="42000"/>
                </a:srgbClr>
              </a:solidFill>
              <a:ln>
                <a:noFill/>
              </a:ln>
            </p:spPr>
            <p:style>
              <a:lnRef idx="2">
                <a:srgbClr val="DEAB81">
                  <a:shade val="50000"/>
                </a:srgbClr>
              </a:lnRef>
              <a:fillRef idx="1">
                <a:srgbClr val="DEAB81"/>
              </a:fillRef>
              <a:effectRef idx="0">
                <a:srgbClr val="DEAB81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平行四边形 24"/>
              <p:cNvSpPr/>
              <p:nvPr>
                <p:custDataLst>
                  <p:tags r:id="rId52"/>
                </p:custDataLst>
              </p:nvPr>
            </p:nvSpPr>
            <p:spPr>
              <a:xfrm flipH="1">
                <a:off x="3328985" y="4343400"/>
                <a:ext cx="812005" cy="523876"/>
              </a:xfrm>
              <a:prstGeom prst="parallelogram">
                <a:avLst>
                  <a:gd name="adj" fmla="val 100908"/>
                </a:avLst>
              </a:prstGeom>
              <a:solidFill>
                <a:srgbClr val="DEAB81">
                  <a:lumMod val="60000"/>
                  <a:lumOff val="40000"/>
                  <a:alpha val="13000"/>
                </a:srgbClr>
              </a:solidFill>
              <a:ln>
                <a:noFill/>
              </a:ln>
            </p:spPr>
            <p:style>
              <a:lnRef idx="2">
                <a:srgbClr val="DEAB81">
                  <a:shade val="50000"/>
                </a:srgbClr>
              </a:lnRef>
              <a:fillRef idx="1">
                <a:srgbClr val="DEAB81"/>
              </a:fillRef>
              <a:effectRef idx="0">
                <a:srgbClr val="DEAB81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8512" y="7842"/>
              <a:ext cx="516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DEAB81">
                      <a:lumMod val="50000"/>
                    </a:srgbClr>
                  </a:solidFill>
                  <a:latin typeface="+mn-lt"/>
                  <a:ea typeface="+mn-ea"/>
                </a:rPr>
                <a:t>区域排列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768090" y="1990725"/>
            <a:ext cx="6804025" cy="3842385"/>
            <a:chOff x="5734" y="2935"/>
            <a:chExt cx="10715" cy="6051"/>
          </a:xfrm>
        </p:grpSpPr>
        <p:grpSp>
          <p:nvGrpSpPr>
            <p:cNvPr id="34" name="组合 33"/>
            <p:cNvGrpSpPr/>
            <p:nvPr>
              <p:custDataLst>
                <p:tags r:id="rId27"/>
              </p:custDataLst>
            </p:nvPr>
          </p:nvGrpSpPr>
          <p:grpSpPr>
            <a:xfrm>
              <a:off x="5734" y="2935"/>
              <a:ext cx="10715" cy="6051"/>
              <a:chOff x="2238375" y="2705099"/>
              <a:chExt cx="2495550" cy="2162177"/>
            </a:xfrm>
          </p:grpSpPr>
          <p:sp>
            <p:nvSpPr>
              <p:cNvPr id="35" name="矩形 34"/>
              <p:cNvSpPr/>
              <p:nvPr>
                <p:custDataLst>
                  <p:tags r:id="rId28"/>
                </p:custDataLst>
              </p:nvPr>
            </p:nvSpPr>
            <p:spPr>
              <a:xfrm>
                <a:off x="2238375" y="2705099"/>
                <a:ext cx="2495550" cy="2162177"/>
              </a:xfrm>
              <a:prstGeom prst="rect">
                <a:avLst/>
              </a:prstGeom>
              <a:solidFill>
                <a:srgbClr val="DEAB81">
                  <a:lumMod val="20000"/>
                  <a:lumOff val="80000"/>
                </a:srgbClr>
              </a:solidFill>
              <a:ln>
                <a:noFill/>
              </a:ln>
            </p:spPr>
            <p:style>
              <a:lnRef idx="2">
                <a:srgbClr val="DEAB81">
                  <a:shade val="50000"/>
                </a:srgbClr>
              </a:lnRef>
              <a:fillRef idx="1">
                <a:srgbClr val="DEAB81"/>
              </a:fillRef>
              <a:effectRef idx="0">
                <a:srgbClr val="DEAB81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 sz="2800" dirty="0" smtClean="0">
                  <a:solidFill>
                    <a:srgbClr val="DEAB81">
                      <a:lumMod val="50000"/>
                    </a:srgbClr>
                  </a:solidFill>
                </a:endParaRPr>
              </a:p>
            </p:txBody>
          </p:sp>
          <p:sp>
            <p:nvSpPr>
              <p:cNvPr id="36" name="矩形 35"/>
              <p:cNvSpPr/>
              <p:nvPr>
                <p:custDataLst>
                  <p:tags r:id="rId29"/>
                </p:custDataLst>
              </p:nvPr>
            </p:nvSpPr>
            <p:spPr>
              <a:xfrm>
                <a:off x="2238375" y="2705099"/>
                <a:ext cx="2495550" cy="1638301"/>
              </a:xfrm>
              <a:prstGeom prst="rect">
                <a:avLst/>
              </a:prstGeom>
              <a:solidFill>
                <a:srgbClr val="FFC000">
                  <a:alpha val="70000"/>
                </a:srgbClr>
              </a:solidFill>
              <a:ln>
                <a:noFill/>
              </a:ln>
            </p:spPr>
            <p:style>
              <a:lnRef idx="2">
                <a:srgbClr val="DEAB81">
                  <a:shade val="50000"/>
                </a:srgbClr>
              </a:lnRef>
              <a:fillRef idx="1">
                <a:srgbClr val="DEAB81"/>
              </a:fillRef>
              <a:effectRef idx="0">
                <a:srgbClr val="DEAB81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chemeClr val="tx2">
                        <a:lumMod val="75000"/>
                      </a:schemeClr>
                    </a:solidFill>
                  </a:rPr>
                  <a:t>1</a:t>
                </a:r>
                <a:r>
                  <a:rPr lang="zh-CN" altLang="en-US" sz="2400" dirty="0">
                    <a:solidFill>
                      <a:schemeClr val="tx2">
                        <a:lumMod val="75000"/>
                      </a:schemeClr>
                    </a:solidFill>
                  </a:rPr>
                  <a:t>、文字对齐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2">
                        <a:lumMod val="75000"/>
                      </a:schemeClr>
                    </a:solidFill>
                  </a:rPr>
                  <a:t>2、纵向控件宽度尽量保持相通，并左对齐</a:t>
                </a:r>
              </a:p>
            </p:txBody>
          </p:sp>
          <p:cxnSp>
            <p:nvCxnSpPr>
              <p:cNvPr id="37" name="直接连接符 36"/>
              <p:cNvCxnSpPr/>
              <p:nvPr>
                <p:custDataLst>
                  <p:tags r:id="rId30"/>
                </p:custDataLst>
              </p:nvPr>
            </p:nvCxnSpPr>
            <p:spPr>
              <a:xfrm>
                <a:off x="2400300" y="4343399"/>
                <a:ext cx="314325" cy="314325"/>
              </a:xfrm>
              <a:prstGeom prst="line">
                <a:avLst/>
              </a:prstGeom>
              <a:ln>
                <a:solidFill>
                  <a:srgbClr val="DEAB81">
                    <a:lumMod val="40000"/>
                    <a:lumOff val="60000"/>
                  </a:srgbClr>
                </a:solidFill>
              </a:ln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cxnSp>
            <p:nvCxnSpPr>
              <p:cNvPr id="38" name="直接连接符 37"/>
              <p:cNvCxnSpPr/>
              <p:nvPr>
                <p:custDataLst>
                  <p:tags r:id="rId31"/>
                </p:custDataLst>
              </p:nvPr>
            </p:nvCxnSpPr>
            <p:spPr>
              <a:xfrm>
                <a:off x="2738436" y="4343399"/>
                <a:ext cx="523876" cy="523876"/>
              </a:xfrm>
              <a:prstGeom prst="line">
                <a:avLst/>
              </a:prstGeom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cxnSp>
            <p:nvCxnSpPr>
              <p:cNvPr id="39" name="直接连接符 38"/>
              <p:cNvCxnSpPr/>
              <p:nvPr>
                <p:custDataLst>
                  <p:tags r:id="rId32"/>
                </p:custDataLst>
              </p:nvPr>
            </p:nvCxnSpPr>
            <p:spPr>
              <a:xfrm>
                <a:off x="3201579" y="4493417"/>
                <a:ext cx="111920" cy="111920"/>
              </a:xfrm>
              <a:prstGeom prst="line">
                <a:avLst/>
              </a:prstGeom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cxnSp>
            <p:nvCxnSpPr>
              <p:cNvPr id="40" name="直接连接符 39"/>
              <p:cNvCxnSpPr/>
              <p:nvPr>
                <p:custDataLst>
                  <p:tags r:id="rId33"/>
                </p:custDataLst>
              </p:nvPr>
            </p:nvCxnSpPr>
            <p:spPr>
              <a:xfrm>
                <a:off x="3912390" y="4610100"/>
                <a:ext cx="257175" cy="257175"/>
              </a:xfrm>
              <a:prstGeom prst="line">
                <a:avLst/>
              </a:prstGeom>
              <a:ln>
                <a:solidFill>
                  <a:srgbClr val="DEAB81">
                    <a:lumMod val="75000"/>
                  </a:srgbClr>
                </a:solidFill>
              </a:ln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cxnSp>
            <p:nvCxnSpPr>
              <p:cNvPr id="41" name="直接连接符 40"/>
              <p:cNvCxnSpPr/>
              <p:nvPr>
                <p:custDataLst>
                  <p:tags r:id="rId34"/>
                </p:custDataLst>
              </p:nvPr>
            </p:nvCxnSpPr>
            <p:spPr>
              <a:xfrm>
                <a:off x="4345775" y="4343399"/>
                <a:ext cx="383377" cy="383377"/>
              </a:xfrm>
              <a:prstGeom prst="line">
                <a:avLst/>
              </a:prstGeom>
              <a:ln>
                <a:solidFill>
                  <a:srgbClr val="DEAB81"/>
                </a:solidFill>
              </a:ln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cxnSp>
            <p:nvCxnSpPr>
              <p:cNvPr id="42" name="直接连接符 41"/>
              <p:cNvCxnSpPr/>
              <p:nvPr>
                <p:custDataLst>
                  <p:tags r:id="rId35"/>
                </p:custDataLst>
              </p:nvPr>
            </p:nvCxnSpPr>
            <p:spPr>
              <a:xfrm>
                <a:off x="3733794" y="4343399"/>
                <a:ext cx="523876" cy="523876"/>
              </a:xfrm>
              <a:prstGeom prst="line">
                <a:avLst/>
              </a:prstGeom>
              <a:ln>
                <a:solidFill>
                  <a:srgbClr val="DEAB81">
                    <a:lumMod val="40000"/>
                    <a:lumOff val="60000"/>
                  </a:srgbClr>
                </a:solidFill>
              </a:ln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cxnSp>
            <p:nvCxnSpPr>
              <p:cNvPr id="43" name="直接连接符 42"/>
              <p:cNvCxnSpPr/>
              <p:nvPr>
                <p:custDataLst>
                  <p:tags r:id="rId36"/>
                </p:custDataLst>
              </p:nvPr>
            </p:nvCxnSpPr>
            <p:spPr>
              <a:xfrm>
                <a:off x="2376486" y="4675583"/>
                <a:ext cx="111920" cy="111920"/>
              </a:xfrm>
              <a:prstGeom prst="line">
                <a:avLst/>
              </a:prstGeom>
              <a:ln>
                <a:solidFill>
                  <a:srgbClr val="DEAB81">
                    <a:lumMod val="50000"/>
                  </a:srgbClr>
                </a:solidFill>
              </a:ln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sp>
            <p:nvSpPr>
              <p:cNvPr id="44" name="平行四边形 43"/>
              <p:cNvSpPr/>
              <p:nvPr>
                <p:custDataLst>
                  <p:tags r:id="rId37"/>
                </p:custDataLst>
              </p:nvPr>
            </p:nvSpPr>
            <p:spPr>
              <a:xfrm flipH="1">
                <a:off x="3550439" y="4343400"/>
                <a:ext cx="1028700" cy="523876"/>
              </a:xfrm>
              <a:prstGeom prst="parallelogram">
                <a:avLst>
                  <a:gd name="adj" fmla="val 95454"/>
                </a:avLst>
              </a:prstGeom>
              <a:solidFill>
                <a:srgbClr val="FEFFFF">
                  <a:alpha val="40000"/>
                </a:srgbClr>
              </a:solidFill>
              <a:ln>
                <a:noFill/>
              </a:ln>
            </p:spPr>
            <p:style>
              <a:lnRef idx="2">
                <a:srgbClr val="DEAB81">
                  <a:shade val="50000"/>
                </a:srgbClr>
              </a:lnRef>
              <a:fillRef idx="1">
                <a:srgbClr val="DEAB81"/>
              </a:fillRef>
              <a:effectRef idx="0">
                <a:srgbClr val="DEAB81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平行四边形 44"/>
              <p:cNvSpPr/>
              <p:nvPr>
                <p:custDataLst>
                  <p:tags r:id="rId38"/>
                </p:custDataLst>
              </p:nvPr>
            </p:nvSpPr>
            <p:spPr>
              <a:xfrm flipH="1">
                <a:off x="2245515" y="4343400"/>
                <a:ext cx="812005" cy="523876"/>
              </a:xfrm>
              <a:prstGeom prst="parallelogram">
                <a:avLst>
                  <a:gd name="adj" fmla="val 100908"/>
                </a:avLst>
              </a:prstGeom>
              <a:solidFill>
                <a:srgbClr val="DEAB81">
                  <a:lumMod val="60000"/>
                  <a:lumOff val="40000"/>
                  <a:alpha val="42000"/>
                </a:srgbClr>
              </a:solidFill>
              <a:ln>
                <a:noFill/>
              </a:ln>
            </p:spPr>
            <p:style>
              <a:lnRef idx="2">
                <a:srgbClr val="DEAB81">
                  <a:shade val="50000"/>
                </a:srgbClr>
              </a:lnRef>
              <a:fillRef idx="1">
                <a:srgbClr val="DEAB81"/>
              </a:fillRef>
              <a:effectRef idx="0">
                <a:srgbClr val="DEAB81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平行四边形 45"/>
              <p:cNvSpPr/>
              <p:nvPr>
                <p:custDataLst>
                  <p:tags r:id="rId39"/>
                </p:custDataLst>
              </p:nvPr>
            </p:nvSpPr>
            <p:spPr>
              <a:xfrm flipH="1">
                <a:off x="3328985" y="4343400"/>
                <a:ext cx="812005" cy="523876"/>
              </a:xfrm>
              <a:prstGeom prst="parallelogram">
                <a:avLst>
                  <a:gd name="adj" fmla="val 100908"/>
                </a:avLst>
              </a:prstGeom>
              <a:solidFill>
                <a:srgbClr val="DEAB81">
                  <a:lumMod val="60000"/>
                  <a:lumOff val="40000"/>
                  <a:alpha val="13000"/>
                </a:srgbClr>
              </a:solidFill>
              <a:ln>
                <a:noFill/>
              </a:ln>
            </p:spPr>
            <p:style>
              <a:lnRef idx="2">
                <a:srgbClr val="DEAB81">
                  <a:shade val="50000"/>
                </a:srgbClr>
              </a:lnRef>
              <a:fillRef idx="1">
                <a:srgbClr val="DEAB81"/>
              </a:fillRef>
              <a:effectRef idx="0">
                <a:srgbClr val="DEAB81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文本框 46"/>
            <p:cNvSpPr txBox="1"/>
            <p:nvPr/>
          </p:nvSpPr>
          <p:spPr>
            <a:xfrm>
              <a:off x="8512" y="7842"/>
              <a:ext cx="516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DEAB81">
                      <a:lumMod val="50000"/>
                    </a:srgbClr>
                  </a:solidFill>
                  <a:latin typeface="+mn-lt"/>
                  <a:ea typeface="+mn-ea"/>
                </a:rPr>
                <a:t>数据对齐</a:t>
              </a: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3895090" y="2117725"/>
            <a:ext cx="6804025" cy="3842385"/>
            <a:chOff x="5734" y="2935"/>
            <a:chExt cx="10715" cy="6051"/>
          </a:xfrm>
        </p:grpSpPr>
        <p:grpSp>
          <p:nvGrpSpPr>
            <p:cNvPr id="65" name="组合 64"/>
            <p:cNvGrpSpPr/>
            <p:nvPr>
              <p:custDataLst>
                <p:tags r:id="rId14"/>
              </p:custDataLst>
            </p:nvPr>
          </p:nvGrpSpPr>
          <p:grpSpPr>
            <a:xfrm>
              <a:off x="5734" y="2935"/>
              <a:ext cx="10715" cy="6051"/>
              <a:chOff x="2238375" y="2705099"/>
              <a:chExt cx="2495550" cy="2162177"/>
            </a:xfrm>
          </p:grpSpPr>
          <p:sp>
            <p:nvSpPr>
              <p:cNvPr id="66" name="矩形 65"/>
              <p:cNvSpPr/>
              <p:nvPr>
                <p:custDataLst>
                  <p:tags r:id="rId15"/>
                </p:custDataLst>
              </p:nvPr>
            </p:nvSpPr>
            <p:spPr>
              <a:xfrm>
                <a:off x="2238375" y="2705099"/>
                <a:ext cx="2495550" cy="2162177"/>
              </a:xfrm>
              <a:prstGeom prst="rect">
                <a:avLst/>
              </a:prstGeom>
              <a:solidFill>
                <a:srgbClr val="DEAB81">
                  <a:lumMod val="20000"/>
                  <a:lumOff val="80000"/>
                </a:srgbClr>
              </a:solidFill>
              <a:ln>
                <a:noFill/>
              </a:ln>
            </p:spPr>
            <p:style>
              <a:lnRef idx="2">
                <a:srgbClr val="DEAB81">
                  <a:shade val="50000"/>
                </a:srgbClr>
              </a:lnRef>
              <a:fillRef idx="1">
                <a:srgbClr val="DEAB81"/>
              </a:fillRef>
              <a:effectRef idx="0">
                <a:srgbClr val="DEAB81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 sz="2800" dirty="0" smtClean="0">
                  <a:solidFill>
                    <a:srgbClr val="DEAB81">
                      <a:lumMod val="50000"/>
                    </a:srgbClr>
                  </a:solidFill>
                </a:endParaRPr>
              </a:p>
            </p:txBody>
          </p:sp>
          <p:sp>
            <p:nvSpPr>
              <p:cNvPr id="67" name="矩形 66"/>
              <p:cNvSpPr/>
              <p:nvPr>
                <p:custDataLst>
                  <p:tags r:id="rId16"/>
                </p:custDataLst>
              </p:nvPr>
            </p:nvSpPr>
            <p:spPr>
              <a:xfrm>
                <a:off x="2238375" y="2705099"/>
                <a:ext cx="2495550" cy="1638301"/>
              </a:xfrm>
              <a:prstGeom prst="rect">
                <a:avLst/>
              </a:prstGeom>
              <a:solidFill>
                <a:srgbClr val="FFC000">
                  <a:alpha val="70000"/>
                </a:srgbClr>
              </a:solidFill>
              <a:ln>
                <a:noFill/>
              </a:ln>
            </p:spPr>
            <p:style>
              <a:lnRef idx="2">
                <a:srgbClr val="DEAB81">
                  <a:shade val="50000"/>
                </a:srgbClr>
              </a:lnRef>
              <a:fillRef idx="1">
                <a:srgbClr val="DEAB81"/>
              </a:fillRef>
              <a:effectRef idx="0">
                <a:srgbClr val="DEAB81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sz="2400" dirty="0">
                    <a:solidFill>
                      <a:schemeClr val="tx2">
                        <a:lumMod val="75000"/>
                      </a:schemeClr>
                    </a:solidFill>
                  </a:rPr>
                  <a:t>逻辑上相关联的控件应当加以组合，以表示其关联性</a:t>
                </a:r>
                <a:r>
                  <a:rPr lang="zh-CN" sz="2400" dirty="0">
                    <a:solidFill>
                      <a:schemeClr val="tx2">
                        <a:lumMod val="75000"/>
                      </a:schemeClr>
                    </a:solidFill>
                  </a:rPr>
                  <a:t>；</a:t>
                </a:r>
              </a:p>
              <a:p>
                <a:pPr algn="l">
                  <a:lnSpc>
                    <a:spcPct val="150000"/>
                  </a:lnSpc>
                </a:pPr>
                <a:r>
                  <a:rPr sz="2400" dirty="0">
                    <a:solidFill>
                      <a:schemeClr val="tx2">
                        <a:lumMod val="75000"/>
                      </a:schemeClr>
                    </a:solidFill>
                  </a:rPr>
                  <a:t>不</a:t>
                </a:r>
                <a:r>
                  <a:rPr lang="zh-CN" sz="2400" dirty="0">
                    <a:solidFill>
                      <a:schemeClr val="tx2">
                        <a:lumMod val="75000"/>
                      </a:schemeClr>
                    </a:solidFill>
                  </a:rPr>
                  <a:t>相关</a:t>
                </a:r>
                <a:r>
                  <a:rPr sz="2400" dirty="0">
                    <a:solidFill>
                      <a:schemeClr val="tx2">
                        <a:lumMod val="75000"/>
                      </a:schemeClr>
                    </a:solidFill>
                  </a:rPr>
                  <a:t>的项目应当</a:t>
                </a:r>
                <a:r>
                  <a:rPr lang="zh-CN" sz="2400" dirty="0">
                    <a:solidFill>
                      <a:schemeClr val="tx2">
                        <a:lumMod val="75000"/>
                      </a:schemeClr>
                    </a:solidFill>
                  </a:rPr>
                  <a:t>分隔</a:t>
                </a:r>
                <a:r>
                  <a:rPr sz="2400" dirty="0">
                    <a:solidFill>
                      <a:schemeClr val="tx2">
                        <a:lumMod val="75000"/>
                      </a:schemeClr>
                    </a:solidFill>
                  </a:rPr>
                  <a:t>开，用间隔分组，或者使用方框划分各自区域</a:t>
                </a:r>
                <a:r>
                  <a:rPr lang="zh-CN" sz="2400" dirty="0">
                    <a:solidFill>
                      <a:schemeClr val="tx2">
                        <a:lumMod val="75000"/>
                      </a:schemeClr>
                    </a:solidFill>
                  </a:rPr>
                  <a:t>。</a:t>
                </a:r>
              </a:p>
            </p:txBody>
          </p:sp>
          <p:cxnSp>
            <p:nvCxnSpPr>
              <p:cNvPr id="68" name="直接连接符 67"/>
              <p:cNvCxnSpPr/>
              <p:nvPr>
                <p:custDataLst>
                  <p:tags r:id="rId17"/>
                </p:custDataLst>
              </p:nvPr>
            </p:nvCxnSpPr>
            <p:spPr>
              <a:xfrm>
                <a:off x="2400300" y="4343399"/>
                <a:ext cx="314325" cy="314325"/>
              </a:xfrm>
              <a:prstGeom prst="line">
                <a:avLst/>
              </a:prstGeom>
              <a:ln>
                <a:solidFill>
                  <a:srgbClr val="DEAB81">
                    <a:lumMod val="40000"/>
                    <a:lumOff val="60000"/>
                  </a:srgbClr>
                </a:solidFill>
              </a:ln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cxnSp>
            <p:nvCxnSpPr>
              <p:cNvPr id="69" name="直接连接符 68"/>
              <p:cNvCxnSpPr/>
              <p:nvPr>
                <p:custDataLst>
                  <p:tags r:id="rId18"/>
                </p:custDataLst>
              </p:nvPr>
            </p:nvCxnSpPr>
            <p:spPr>
              <a:xfrm>
                <a:off x="2738436" y="4343399"/>
                <a:ext cx="523876" cy="523876"/>
              </a:xfrm>
              <a:prstGeom prst="line">
                <a:avLst/>
              </a:prstGeom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cxnSp>
            <p:nvCxnSpPr>
              <p:cNvPr id="70" name="直接连接符 69"/>
              <p:cNvCxnSpPr/>
              <p:nvPr>
                <p:custDataLst>
                  <p:tags r:id="rId19"/>
                </p:custDataLst>
              </p:nvPr>
            </p:nvCxnSpPr>
            <p:spPr>
              <a:xfrm>
                <a:off x="3201579" y="4493417"/>
                <a:ext cx="111920" cy="111920"/>
              </a:xfrm>
              <a:prstGeom prst="line">
                <a:avLst/>
              </a:prstGeom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cxnSp>
            <p:nvCxnSpPr>
              <p:cNvPr id="71" name="直接连接符 70"/>
              <p:cNvCxnSpPr/>
              <p:nvPr>
                <p:custDataLst>
                  <p:tags r:id="rId20"/>
                </p:custDataLst>
              </p:nvPr>
            </p:nvCxnSpPr>
            <p:spPr>
              <a:xfrm>
                <a:off x="3912390" y="4610100"/>
                <a:ext cx="257175" cy="257175"/>
              </a:xfrm>
              <a:prstGeom prst="line">
                <a:avLst/>
              </a:prstGeom>
              <a:ln>
                <a:solidFill>
                  <a:srgbClr val="DEAB81">
                    <a:lumMod val="75000"/>
                  </a:srgbClr>
                </a:solidFill>
              </a:ln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cxnSp>
            <p:nvCxnSpPr>
              <p:cNvPr id="72" name="直接连接符 71"/>
              <p:cNvCxnSpPr/>
              <p:nvPr>
                <p:custDataLst>
                  <p:tags r:id="rId21"/>
                </p:custDataLst>
              </p:nvPr>
            </p:nvCxnSpPr>
            <p:spPr>
              <a:xfrm>
                <a:off x="4345775" y="4343399"/>
                <a:ext cx="383377" cy="383377"/>
              </a:xfrm>
              <a:prstGeom prst="line">
                <a:avLst/>
              </a:prstGeom>
              <a:ln>
                <a:solidFill>
                  <a:srgbClr val="DEAB81"/>
                </a:solidFill>
              </a:ln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cxnSp>
            <p:nvCxnSpPr>
              <p:cNvPr id="73" name="直接连接符 72"/>
              <p:cNvCxnSpPr/>
              <p:nvPr>
                <p:custDataLst>
                  <p:tags r:id="rId22"/>
                </p:custDataLst>
              </p:nvPr>
            </p:nvCxnSpPr>
            <p:spPr>
              <a:xfrm>
                <a:off x="3733794" y="4343399"/>
                <a:ext cx="523876" cy="523876"/>
              </a:xfrm>
              <a:prstGeom prst="line">
                <a:avLst/>
              </a:prstGeom>
              <a:ln>
                <a:solidFill>
                  <a:srgbClr val="DEAB81">
                    <a:lumMod val="40000"/>
                    <a:lumOff val="60000"/>
                  </a:srgbClr>
                </a:solidFill>
              </a:ln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cxnSp>
            <p:nvCxnSpPr>
              <p:cNvPr id="74" name="直接连接符 73"/>
              <p:cNvCxnSpPr/>
              <p:nvPr>
                <p:custDataLst>
                  <p:tags r:id="rId23"/>
                </p:custDataLst>
              </p:nvPr>
            </p:nvCxnSpPr>
            <p:spPr>
              <a:xfrm>
                <a:off x="2376486" y="4675583"/>
                <a:ext cx="111920" cy="111920"/>
              </a:xfrm>
              <a:prstGeom prst="line">
                <a:avLst/>
              </a:prstGeom>
              <a:ln>
                <a:solidFill>
                  <a:srgbClr val="DEAB81">
                    <a:lumMod val="50000"/>
                  </a:srgbClr>
                </a:solidFill>
              </a:ln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sp>
            <p:nvSpPr>
              <p:cNvPr id="75" name="平行四边形 74"/>
              <p:cNvSpPr/>
              <p:nvPr>
                <p:custDataLst>
                  <p:tags r:id="rId24"/>
                </p:custDataLst>
              </p:nvPr>
            </p:nvSpPr>
            <p:spPr>
              <a:xfrm flipH="1">
                <a:off x="3550439" y="4343400"/>
                <a:ext cx="1028700" cy="523876"/>
              </a:xfrm>
              <a:prstGeom prst="parallelogram">
                <a:avLst>
                  <a:gd name="adj" fmla="val 95454"/>
                </a:avLst>
              </a:prstGeom>
              <a:solidFill>
                <a:srgbClr val="FEFFFF">
                  <a:alpha val="40000"/>
                </a:srgbClr>
              </a:solidFill>
              <a:ln>
                <a:noFill/>
              </a:ln>
            </p:spPr>
            <p:style>
              <a:lnRef idx="2">
                <a:srgbClr val="DEAB81">
                  <a:shade val="50000"/>
                </a:srgbClr>
              </a:lnRef>
              <a:fillRef idx="1">
                <a:srgbClr val="DEAB81"/>
              </a:fillRef>
              <a:effectRef idx="0">
                <a:srgbClr val="DEAB81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平行四边形 75"/>
              <p:cNvSpPr/>
              <p:nvPr>
                <p:custDataLst>
                  <p:tags r:id="rId25"/>
                </p:custDataLst>
              </p:nvPr>
            </p:nvSpPr>
            <p:spPr>
              <a:xfrm flipH="1">
                <a:off x="2245515" y="4343400"/>
                <a:ext cx="812005" cy="523876"/>
              </a:xfrm>
              <a:prstGeom prst="parallelogram">
                <a:avLst>
                  <a:gd name="adj" fmla="val 100908"/>
                </a:avLst>
              </a:prstGeom>
              <a:solidFill>
                <a:srgbClr val="DEAB81">
                  <a:lumMod val="60000"/>
                  <a:lumOff val="40000"/>
                  <a:alpha val="42000"/>
                </a:srgbClr>
              </a:solidFill>
              <a:ln>
                <a:noFill/>
              </a:ln>
            </p:spPr>
            <p:style>
              <a:lnRef idx="2">
                <a:srgbClr val="DEAB81">
                  <a:shade val="50000"/>
                </a:srgbClr>
              </a:lnRef>
              <a:fillRef idx="1">
                <a:srgbClr val="DEAB81"/>
              </a:fillRef>
              <a:effectRef idx="0">
                <a:srgbClr val="DEAB81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平行四边形 76"/>
              <p:cNvSpPr/>
              <p:nvPr>
                <p:custDataLst>
                  <p:tags r:id="rId26"/>
                </p:custDataLst>
              </p:nvPr>
            </p:nvSpPr>
            <p:spPr>
              <a:xfrm flipH="1">
                <a:off x="3328985" y="4343400"/>
                <a:ext cx="812005" cy="523876"/>
              </a:xfrm>
              <a:prstGeom prst="parallelogram">
                <a:avLst>
                  <a:gd name="adj" fmla="val 100908"/>
                </a:avLst>
              </a:prstGeom>
              <a:solidFill>
                <a:srgbClr val="DEAB81">
                  <a:lumMod val="60000"/>
                  <a:lumOff val="40000"/>
                  <a:alpha val="13000"/>
                </a:srgbClr>
              </a:solidFill>
              <a:ln>
                <a:noFill/>
              </a:ln>
            </p:spPr>
            <p:style>
              <a:lnRef idx="2">
                <a:srgbClr val="DEAB81">
                  <a:shade val="50000"/>
                </a:srgbClr>
              </a:lnRef>
              <a:fillRef idx="1">
                <a:srgbClr val="DEAB81"/>
              </a:fillRef>
              <a:effectRef idx="0">
                <a:srgbClr val="DEAB81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8" name="文本框 77"/>
            <p:cNvSpPr txBox="1"/>
            <p:nvPr/>
          </p:nvSpPr>
          <p:spPr>
            <a:xfrm>
              <a:off x="8512" y="7842"/>
              <a:ext cx="516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DEAB81">
                      <a:lumMod val="50000"/>
                    </a:srgbClr>
                  </a:solidFill>
                  <a:latin typeface="+mn-lt"/>
                  <a:ea typeface="+mn-ea"/>
                </a:rPr>
                <a:t>有效组合</a:t>
              </a: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4022090" y="2244725"/>
            <a:ext cx="6804025" cy="3842385"/>
            <a:chOff x="5734" y="2935"/>
            <a:chExt cx="10715" cy="6051"/>
          </a:xfrm>
        </p:grpSpPr>
        <p:grpSp>
          <p:nvGrpSpPr>
            <p:cNvPr id="80" name="组合 79"/>
            <p:cNvGrpSpPr/>
            <p:nvPr>
              <p:custDataLst>
                <p:tags r:id="rId1"/>
              </p:custDataLst>
            </p:nvPr>
          </p:nvGrpSpPr>
          <p:grpSpPr>
            <a:xfrm>
              <a:off x="5734" y="2935"/>
              <a:ext cx="10715" cy="6051"/>
              <a:chOff x="2238375" y="2705099"/>
              <a:chExt cx="2495550" cy="2162177"/>
            </a:xfrm>
          </p:grpSpPr>
          <p:sp>
            <p:nvSpPr>
              <p:cNvPr id="81" name="矩形 80"/>
              <p:cNvSpPr/>
              <p:nvPr>
                <p:custDataLst>
                  <p:tags r:id="rId2"/>
                </p:custDataLst>
              </p:nvPr>
            </p:nvSpPr>
            <p:spPr>
              <a:xfrm>
                <a:off x="2238375" y="2705099"/>
                <a:ext cx="2495550" cy="2162177"/>
              </a:xfrm>
              <a:prstGeom prst="rect">
                <a:avLst/>
              </a:prstGeom>
              <a:solidFill>
                <a:srgbClr val="DEAB81">
                  <a:lumMod val="20000"/>
                  <a:lumOff val="80000"/>
                </a:srgbClr>
              </a:solidFill>
              <a:ln>
                <a:noFill/>
              </a:ln>
            </p:spPr>
            <p:style>
              <a:lnRef idx="2">
                <a:srgbClr val="DEAB81">
                  <a:shade val="50000"/>
                </a:srgbClr>
              </a:lnRef>
              <a:fillRef idx="1">
                <a:srgbClr val="DEAB81"/>
              </a:fillRef>
              <a:effectRef idx="0">
                <a:srgbClr val="DEAB81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 sz="2800" dirty="0" smtClean="0">
                  <a:solidFill>
                    <a:srgbClr val="DEAB81">
                      <a:lumMod val="50000"/>
                    </a:srgbClr>
                  </a:solidFill>
                </a:endParaRPr>
              </a:p>
            </p:txBody>
          </p:sp>
          <p:sp>
            <p:nvSpPr>
              <p:cNvPr id="82" name="矩形 81"/>
              <p:cNvSpPr/>
              <p:nvPr>
                <p:custDataLst>
                  <p:tags r:id="rId3"/>
                </p:custDataLst>
              </p:nvPr>
            </p:nvSpPr>
            <p:spPr>
              <a:xfrm>
                <a:off x="2238375" y="2705099"/>
                <a:ext cx="2495550" cy="1638301"/>
              </a:xfrm>
              <a:prstGeom prst="rect">
                <a:avLst/>
              </a:prstGeom>
              <a:solidFill>
                <a:srgbClr val="FFC000">
                  <a:alpha val="70000"/>
                </a:srgbClr>
              </a:solidFill>
              <a:ln>
                <a:noFill/>
              </a:ln>
            </p:spPr>
            <p:style>
              <a:lnRef idx="2">
                <a:srgbClr val="DEAB81">
                  <a:shade val="50000"/>
                </a:srgbClr>
              </a:lnRef>
              <a:fillRef idx="1">
                <a:srgbClr val="DEAB81"/>
              </a:fillRef>
              <a:effectRef idx="0">
                <a:srgbClr val="DEAB81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2">
                        <a:lumMod val="75000"/>
                      </a:schemeClr>
                    </a:solidFill>
                  </a:rPr>
                  <a:t>解决方案：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tx2">
                        <a:lumMod val="75000"/>
                      </a:schemeClr>
                    </a:solidFill>
                  </a:rPr>
                  <a:t>1</a:t>
                </a:r>
                <a:r>
                  <a:rPr lang="zh-CN" altLang="en-US" sz="2400" dirty="0">
                    <a:solidFill>
                      <a:schemeClr val="tx2">
                        <a:lumMod val="75000"/>
                      </a:schemeClr>
                    </a:solidFill>
                  </a:rPr>
                  <a:t>、固定窗口大小，不允许改变尺寸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zh-CN" altLang="en-US" sz="2400" dirty="0">
                    <a:solidFill>
                      <a:schemeClr val="tx2">
                        <a:lumMod val="75000"/>
                      </a:schemeClr>
                    </a:solidFill>
                  </a:rPr>
                  <a:t>、改变尺寸的窗口，在Onsize的时候做好控件位置、大小的相应改变</a:t>
                </a:r>
              </a:p>
            </p:txBody>
          </p:sp>
          <p:cxnSp>
            <p:nvCxnSpPr>
              <p:cNvPr id="83" name="直接连接符 82"/>
              <p:cNvCxnSpPr/>
              <p:nvPr>
                <p:custDataLst>
                  <p:tags r:id="rId4"/>
                </p:custDataLst>
              </p:nvPr>
            </p:nvCxnSpPr>
            <p:spPr>
              <a:xfrm>
                <a:off x="2400300" y="4343399"/>
                <a:ext cx="314325" cy="314325"/>
              </a:xfrm>
              <a:prstGeom prst="line">
                <a:avLst/>
              </a:prstGeom>
              <a:ln>
                <a:solidFill>
                  <a:srgbClr val="DEAB81">
                    <a:lumMod val="40000"/>
                    <a:lumOff val="60000"/>
                  </a:srgbClr>
                </a:solidFill>
              </a:ln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cxnSp>
            <p:nvCxnSpPr>
              <p:cNvPr id="84" name="直接连接符 83"/>
              <p:cNvCxnSpPr/>
              <p:nvPr>
                <p:custDataLst>
                  <p:tags r:id="rId5"/>
                </p:custDataLst>
              </p:nvPr>
            </p:nvCxnSpPr>
            <p:spPr>
              <a:xfrm>
                <a:off x="2738436" y="4343399"/>
                <a:ext cx="523876" cy="523876"/>
              </a:xfrm>
              <a:prstGeom prst="line">
                <a:avLst/>
              </a:prstGeom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cxnSp>
            <p:nvCxnSpPr>
              <p:cNvPr id="85" name="直接连接符 84"/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3201579" y="4493417"/>
                <a:ext cx="111920" cy="111920"/>
              </a:xfrm>
              <a:prstGeom prst="line">
                <a:avLst/>
              </a:prstGeom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cxnSp>
            <p:nvCxnSpPr>
              <p:cNvPr id="86" name="直接连接符 85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3912390" y="4610100"/>
                <a:ext cx="257175" cy="257175"/>
              </a:xfrm>
              <a:prstGeom prst="line">
                <a:avLst/>
              </a:prstGeom>
              <a:ln>
                <a:solidFill>
                  <a:srgbClr val="DEAB81">
                    <a:lumMod val="75000"/>
                  </a:srgbClr>
                </a:solidFill>
              </a:ln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cxnSp>
            <p:nvCxnSpPr>
              <p:cNvPr id="87" name="直接连接符 86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4345775" y="4343399"/>
                <a:ext cx="383377" cy="383377"/>
              </a:xfrm>
              <a:prstGeom prst="line">
                <a:avLst/>
              </a:prstGeom>
              <a:ln>
                <a:solidFill>
                  <a:srgbClr val="DEAB81"/>
                </a:solidFill>
              </a:ln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cxnSp>
            <p:nvCxnSpPr>
              <p:cNvPr id="88" name="直接连接符 87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3733794" y="4343399"/>
                <a:ext cx="523876" cy="523876"/>
              </a:xfrm>
              <a:prstGeom prst="line">
                <a:avLst/>
              </a:prstGeom>
              <a:ln>
                <a:solidFill>
                  <a:srgbClr val="DEAB81">
                    <a:lumMod val="40000"/>
                    <a:lumOff val="60000"/>
                  </a:srgbClr>
                </a:solidFill>
              </a:ln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cxnSp>
            <p:nvCxnSpPr>
              <p:cNvPr id="89" name="直接连接符 88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2376486" y="4675583"/>
                <a:ext cx="111920" cy="111920"/>
              </a:xfrm>
              <a:prstGeom prst="line">
                <a:avLst/>
              </a:prstGeom>
              <a:ln>
                <a:solidFill>
                  <a:srgbClr val="DEAB81">
                    <a:lumMod val="50000"/>
                  </a:srgbClr>
                </a:solidFill>
              </a:ln>
            </p:spPr>
            <p:style>
              <a:lnRef idx="1">
                <a:srgbClr val="DEAB81"/>
              </a:lnRef>
              <a:fillRef idx="0">
                <a:srgbClr val="DEAB81"/>
              </a:fillRef>
              <a:effectRef idx="0">
                <a:srgbClr val="DEAB81"/>
              </a:effectRef>
              <a:fontRef idx="minor">
                <a:srgbClr val="5F5F5F"/>
              </a:fontRef>
            </p:style>
          </p:cxnSp>
          <p:sp>
            <p:nvSpPr>
              <p:cNvPr id="90" name="平行四边形 89"/>
              <p:cNvSpPr/>
              <p:nvPr>
                <p:custDataLst>
                  <p:tags r:id="rId11"/>
                </p:custDataLst>
              </p:nvPr>
            </p:nvSpPr>
            <p:spPr>
              <a:xfrm flipH="1">
                <a:off x="3550439" y="4343400"/>
                <a:ext cx="1028700" cy="523876"/>
              </a:xfrm>
              <a:prstGeom prst="parallelogram">
                <a:avLst>
                  <a:gd name="adj" fmla="val 95454"/>
                </a:avLst>
              </a:prstGeom>
              <a:solidFill>
                <a:srgbClr val="FEFFFF">
                  <a:alpha val="40000"/>
                </a:srgbClr>
              </a:solidFill>
              <a:ln>
                <a:noFill/>
              </a:ln>
            </p:spPr>
            <p:style>
              <a:lnRef idx="2">
                <a:srgbClr val="DEAB81">
                  <a:shade val="50000"/>
                </a:srgbClr>
              </a:lnRef>
              <a:fillRef idx="1">
                <a:srgbClr val="DEAB81"/>
              </a:fillRef>
              <a:effectRef idx="0">
                <a:srgbClr val="DEAB81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平行四边形 90"/>
              <p:cNvSpPr/>
              <p:nvPr>
                <p:custDataLst>
                  <p:tags r:id="rId12"/>
                </p:custDataLst>
              </p:nvPr>
            </p:nvSpPr>
            <p:spPr>
              <a:xfrm flipH="1">
                <a:off x="2245515" y="4343400"/>
                <a:ext cx="812005" cy="523876"/>
              </a:xfrm>
              <a:prstGeom prst="parallelogram">
                <a:avLst>
                  <a:gd name="adj" fmla="val 100908"/>
                </a:avLst>
              </a:prstGeom>
              <a:solidFill>
                <a:srgbClr val="DEAB81">
                  <a:lumMod val="60000"/>
                  <a:lumOff val="40000"/>
                  <a:alpha val="42000"/>
                </a:srgbClr>
              </a:solidFill>
              <a:ln>
                <a:noFill/>
              </a:ln>
            </p:spPr>
            <p:style>
              <a:lnRef idx="2">
                <a:srgbClr val="DEAB81">
                  <a:shade val="50000"/>
                </a:srgbClr>
              </a:lnRef>
              <a:fillRef idx="1">
                <a:srgbClr val="DEAB81"/>
              </a:fillRef>
              <a:effectRef idx="0">
                <a:srgbClr val="DEAB81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平行四边形 91"/>
              <p:cNvSpPr/>
              <p:nvPr>
                <p:custDataLst>
                  <p:tags r:id="rId13"/>
                </p:custDataLst>
              </p:nvPr>
            </p:nvSpPr>
            <p:spPr>
              <a:xfrm flipH="1">
                <a:off x="3328985" y="4343400"/>
                <a:ext cx="812005" cy="523876"/>
              </a:xfrm>
              <a:prstGeom prst="parallelogram">
                <a:avLst>
                  <a:gd name="adj" fmla="val 100908"/>
                </a:avLst>
              </a:prstGeom>
              <a:solidFill>
                <a:srgbClr val="DEAB81">
                  <a:lumMod val="60000"/>
                  <a:lumOff val="40000"/>
                  <a:alpha val="13000"/>
                </a:srgbClr>
              </a:solidFill>
              <a:ln>
                <a:noFill/>
              </a:ln>
            </p:spPr>
            <p:style>
              <a:lnRef idx="2">
                <a:srgbClr val="DEAB81">
                  <a:shade val="50000"/>
                </a:srgbClr>
              </a:lnRef>
              <a:fillRef idx="1">
                <a:srgbClr val="DEAB81"/>
              </a:fillRef>
              <a:effectRef idx="0">
                <a:srgbClr val="DEAB81"/>
              </a:effectRef>
              <a:fontRef idx="minor">
                <a:srgbClr val="FFFFFF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3" name="文本框 92"/>
            <p:cNvSpPr txBox="1"/>
            <p:nvPr/>
          </p:nvSpPr>
          <p:spPr>
            <a:xfrm>
              <a:off x="8512" y="7842"/>
              <a:ext cx="516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DEAB81">
                      <a:lumMod val="50000"/>
                    </a:srgbClr>
                  </a:solidFill>
                  <a:latin typeface="+mn-lt"/>
                  <a:ea typeface="+mn-ea"/>
                </a:rPr>
                <a:t>窗口缩放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07440" y="1057910"/>
            <a:ext cx="9976485" cy="4742815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rgbClr val="FFC000"/>
                </a:solidFill>
              </a:rPr>
              <a:t>Q2</a:t>
            </a:r>
            <a:r>
              <a:rPr lang="zh-CN" altLang="en-US" sz="2800" b="1" dirty="0">
                <a:solidFill>
                  <a:srgbClr val="FFC000"/>
                </a:solidFill>
              </a:rPr>
              <a:t>：窗口缩放时出现问题的</a:t>
            </a:r>
            <a:r>
              <a:rPr lang="zh-CN" altLang="en-US" sz="2800" b="1" dirty="0">
                <a:solidFill>
                  <a:srgbClr val="FFC000"/>
                </a:solidFill>
                <a:sym typeface="+mn-ea"/>
              </a:rPr>
              <a:t>解决</a:t>
            </a:r>
            <a:r>
              <a:rPr lang="zh-CN" altLang="en-US" sz="2800" b="1" dirty="0">
                <a:solidFill>
                  <a:srgbClr val="FFC000"/>
                </a:solidFill>
              </a:rPr>
              <a:t>方案（</a:t>
            </a:r>
            <a:r>
              <a:rPr lang="en-US" sz="2800" b="1" dirty="0">
                <a:solidFill>
                  <a:srgbClr val="FFC000"/>
                </a:solidFill>
              </a:rPr>
              <a:t>2</a:t>
            </a:r>
            <a:r>
              <a:rPr lang="zh-CN" altLang="en-US" sz="2800" b="1" dirty="0">
                <a:solidFill>
                  <a:srgbClr val="FFC000"/>
                </a:solidFill>
              </a:rPr>
              <a:t>条）</a:t>
            </a:r>
          </a:p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rgbClr val="FFC000"/>
                </a:solidFill>
              </a:rPr>
              <a:t>不一定要是前面提到的，也可以包括你所知道的</a:t>
            </a: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02" name=" 202"/>
          <p:cNvSpPr/>
          <p:nvPr/>
        </p:nvSpPr>
        <p:spPr>
          <a:xfrm>
            <a:off x="756006" y="692980"/>
            <a:ext cx="720005" cy="72000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 202"/>
          <p:cNvSpPr/>
          <p:nvPr/>
        </p:nvSpPr>
        <p:spPr>
          <a:xfrm rot="10800000">
            <a:off x="10728079" y="5445015"/>
            <a:ext cx="720005" cy="72000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直接连接符 16"/>
          <p:cNvCxnSpPr/>
          <p:nvPr/>
        </p:nvCxnSpPr>
        <p:spPr>
          <a:xfrm flipV="1">
            <a:off x="1799590" y="1409700"/>
            <a:ext cx="8592820" cy="17780"/>
          </a:xfrm>
          <a:prstGeom prst="line">
            <a:avLst/>
          </a:prstGeom>
          <a:ln w="12700" cap="flat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" name="文本框 18"/>
          <p:cNvSpPr txBox="1"/>
          <p:nvPr/>
        </p:nvSpPr>
        <p:spPr>
          <a:xfrm>
            <a:off x="1694180" y="710565"/>
            <a:ext cx="88030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sz="3200" b="1" dirty="0">
                <a:solidFill>
                  <a:schemeClr val="bg1"/>
                </a:solidFill>
                <a:sym typeface="+mn-ea"/>
              </a:rPr>
              <a:t>用户交互</a:t>
            </a:r>
            <a:endParaRPr lang="zh-CN" sz="2400" dirty="0">
              <a:solidFill>
                <a:schemeClr val="bg1"/>
              </a:solidFill>
            </a:endParaRPr>
          </a:p>
        </p:txBody>
      </p:sp>
      <p:sp>
        <p:nvSpPr>
          <p:cNvPr id="4" name="矩形 1"/>
          <p:cNvSpPr/>
          <p:nvPr/>
        </p:nvSpPr>
        <p:spPr>
          <a:xfrm>
            <a:off x="1746885" y="1818005"/>
            <a:ext cx="8698230" cy="3887470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l" eaLnBrk="1" hangingPunct="1">
              <a:lnSpc>
                <a:spcPct val="120000"/>
              </a:lnSpc>
            </a:pPr>
            <a:r>
              <a:rPr lang="en-US" altLang="zh-CN" sz="2400" b="1" dirty="0">
                <a:solidFill>
                  <a:srgbClr val="FFC000"/>
                </a:solidFill>
                <a:sym typeface="+mn-ea"/>
              </a:rPr>
              <a:t>1</a:t>
            </a:r>
            <a:r>
              <a:rPr lang="zh-CN" altLang="en-US" sz="2400" b="1" dirty="0">
                <a:solidFill>
                  <a:srgbClr val="FFC000"/>
                </a:solidFill>
                <a:sym typeface="+mn-ea"/>
              </a:rPr>
              <a:t>、隐藏控件</a:t>
            </a:r>
          </a:p>
          <a:p>
            <a:pPr algn="l" eaLnBrk="1" hangingPunct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要使一个功能有时允许有时不允许用户使用，则这个控件的不能随便隐藏，应该使用disable属性进行表示，以免用户发现控件失踪后措手无策。</a:t>
            </a: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b="1" dirty="0">
                <a:solidFill>
                  <a:srgbClr val="FFC000"/>
                </a:solidFill>
                <a:latin typeface="Calibri" panose="020F0502020204030204" pitchFamily="2" charset="0"/>
              </a:rPr>
              <a:t>2</a:t>
            </a:r>
            <a:r>
              <a:rPr lang="zh-CN" altLang="en-US" sz="2400" b="1" dirty="0">
                <a:solidFill>
                  <a:srgbClr val="FFC000"/>
                </a:solidFill>
                <a:latin typeface="Calibri" panose="020F0502020204030204" pitchFamily="2" charset="0"/>
              </a:rPr>
              <a:t>、窗口弹出位置要明显</a:t>
            </a:r>
          </a:p>
          <a:p>
            <a:pPr algn="l" eaLnBrk="1" hangingPunct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Calibri" panose="020F0502020204030204" pitchFamily="2" charset="0"/>
              </a:rPr>
              <a:t>点击一个控件，弹出窗口或者菜单，应该给人明显提示，最低要求是覆盖刚才点击的位置，让用户轻松跳转到新的界面。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直接连接符 16"/>
          <p:cNvCxnSpPr/>
          <p:nvPr/>
        </p:nvCxnSpPr>
        <p:spPr>
          <a:xfrm flipV="1">
            <a:off x="1799590" y="1409700"/>
            <a:ext cx="8592820" cy="17780"/>
          </a:xfrm>
          <a:prstGeom prst="line">
            <a:avLst/>
          </a:prstGeom>
          <a:ln w="12700" cap="flat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" name="文本框 18"/>
          <p:cNvSpPr txBox="1"/>
          <p:nvPr/>
        </p:nvSpPr>
        <p:spPr>
          <a:xfrm>
            <a:off x="1694180" y="710565"/>
            <a:ext cx="88030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sz="3200" b="1" dirty="0">
                <a:solidFill>
                  <a:schemeClr val="bg1"/>
                </a:solidFill>
                <a:sym typeface="+mn-ea"/>
              </a:rPr>
              <a:t>用户交互</a:t>
            </a:r>
            <a:endParaRPr lang="zh-CN" sz="2400" dirty="0">
              <a:solidFill>
                <a:schemeClr val="bg1"/>
              </a:solidFill>
            </a:endParaRPr>
          </a:p>
        </p:txBody>
      </p:sp>
      <p:sp>
        <p:nvSpPr>
          <p:cNvPr id="4" name="矩形 1"/>
          <p:cNvSpPr/>
          <p:nvPr/>
        </p:nvSpPr>
        <p:spPr>
          <a:xfrm>
            <a:off x="1746885" y="1818005"/>
            <a:ext cx="8698230" cy="3887470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l" eaLnBrk="1" hangingPunct="1">
              <a:lnSpc>
                <a:spcPct val="120000"/>
              </a:lnSpc>
            </a:pPr>
            <a:r>
              <a:rPr lang="en-US" altLang="zh-CN" sz="2400" b="1" dirty="0">
                <a:solidFill>
                  <a:srgbClr val="FFC000"/>
                </a:solidFill>
                <a:sym typeface="+mn-ea"/>
              </a:rPr>
              <a:t>3</a:t>
            </a:r>
            <a:r>
              <a:rPr lang="zh-CN" altLang="en-US" sz="2400" b="1" dirty="0">
                <a:solidFill>
                  <a:srgbClr val="FFC000"/>
                </a:solidFill>
                <a:sym typeface="+mn-ea"/>
              </a:rPr>
              <a:t>、执行动作要提示</a:t>
            </a:r>
          </a:p>
          <a:p>
            <a:pPr algn="l" eaLnBrk="1" hangingPunct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给用户一个视觉感受的同时，写程序的时候应该注意用户的交互感受，用户做了任何动作，都应该给用户一个</a:t>
            </a:r>
            <a:r>
              <a:rPr lang="zh-CN" altLang="en-US" sz="2400" b="1" dirty="0">
                <a:solidFill>
                  <a:srgbClr val="FFC000"/>
                </a:solidFill>
                <a:sym typeface="+mn-ea"/>
              </a:rPr>
              <a:t>视觉或者听觉、触觉提示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，而且这个提示需要很明显，但提示时间不应过长。</a:t>
            </a:r>
          </a:p>
          <a:p>
            <a:pPr algn="l"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FFC000"/>
                </a:solidFill>
                <a:latin typeface="宋体" panose="02010600030101010101" pitchFamily="2" charset="-122"/>
                <a:sym typeface="+mn-ea"/>
              </a:rPr>
              <a:t>①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sym typeface="+mn-ea"/>
              </a:rPr>
              <a:t>弹出交互对话框让用户点击确认</a:t>
            </a:r>
          </a:p>
          <a:p>
            <a:pPr algn="l"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FFC000"/>
                </a:solidFill>
                <a:latin typeface="宋体" panose="02010600030101010101" pitchFamily="2" charset="-122"/>
                <a:sym typeface="+mn-ea"/>
              </a:rPr>
              <a:t>②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sym typeface="+mn-ea"/>
              </a:rPr>
              <a:t>改变UI中控件参数提示(处理不用用户确认的提示，有一定延时，或者用户按键后自动清除) ，如拨打电话时按数字按键</a:t>
            </a:r>
          </a:p>
          <a:p>
            <a:pPr algn="l"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FFC000"/>
                </a:solidFill>
                <a:latin typeface="宋体" panose="02010600030101010101" pitchFamily="2" charset="-122"/>
                <a:sym typeface="+mn-ea"/>
              </a:rPr>
              <a:t>③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sym typeface="+mn-ea"/>
              </a:rPr>
              <a:t>听觉提示，发出特殊声音提示，声音不宜过长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7" b="9981"/>
          <a:stretch/>
        </p:blipFill>
        <p:spPr>
          <a:xfrm>
            <a:off x="0" y="403762"/>
            <a:ext cx="11094028" cy="55695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" t="5710" b="2412"/>
          <a:stretch/>
        </p:blipFill>
        <p:spPr>
          <a:xfrm>
            <a:off x="3503032" y="1015342"/>
            <a:ext cx="8772969" cy="434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2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07440" y="1057910"/>
            <a:ext cx="9976485" cy="4742815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rgbClr val="FFC000"/>
                </a:solidFill>
              </a:rPr>
              <a:t>Q3</a:t>
            </a:r>
            <a:r>
              <a:rPr lang="zh-CN" altLang="en-US" sz="2800" b="1" dirty="0">
                <a:solidFill>
                  <a:srgbClr val="FFC000"/>
                </a:solidFill>
              </a:rPr>
              <a:t>：一致性体现在哪些方面（至少</a:t>
            </a:r>
            <a:r>
              <a:rPr lang="en-US" altLang="zh-CN" sz="2800" b="1" dirty="0">
                <a:solidFill>
                  <a:srgbClr val="FFC000"/>
                </a:solidFill>
              </a:rPr>
              <a:t>3</a:t>
            </a:r>
            <a:r>
              <a:rPr lang="zh-CN" altLang="en-US" sz="2800" b="1" dirty="0">
                <a:solidFill>
                  <a:srgbClr val="FFC000"/>
                </a:solidFill>
              </a:rPr>
              <a:t>个）</a:t>
            </a: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rgbClr val="FFC000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02" name=" 202"/>
          <p:cNvSpPr/>
          <p:nvPr/>
        </p:nvSpPr>
        <p:spPr>
          <a:xfrm>
            <a:off x="756006" y="692980"/>
            <a:ext cx="720005" cy="72000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 202"/>
          <p:cNvSpPr/>
          <p:nvPr/>
        </p:nvSpPr>
        <p:spPr>
          <a:xfrm rot="10800000">
            <a:off x="10728079" y="5445015"/>
            <a:ext cx="720005" cy="72000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14"/>
          <p:cNvSpPr txBox="1"/>
          <p:nvPr/>
        </p:nvSpPr>
        <p:spPr>
          <a:xfrm>
            <a:off x="1687830" y="706755"/>
            <a:ext cx="192595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80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目录</a:t>
            </a:r>
          </a:p>
        </p:txBody>
      </p:sp>
      <p:cxnSp>
        <p:nvCxnSpPr>
          <p:cNvPr id="4099" name="直接连接符 16"/>
          <p:cNvCxnSpPr/>
          <p:nvPr/>
        </p:nvCxnSpPr>
        <p:spPr>
          <a:xfrm>
            <a:off x="1687513" y="1678623"/>
            <a:ext cx="3382962" cy="0"/>
          </a:xfrm>
          <a:prstGeom prst="line">
            <a:avLst/>
          </a:prstGeom>
          <a:ln w="12700" cap="flat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4100" name="文本框 18"/>
          <p:cNvSpPr txBox="1"/>
          <p:nvPr/>
        </p:nvSpPr>
        <p:spPr>
          <a:xfrm>
            <a:off x="2319338" y="2621280"/>
            <a:ext cx="31496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sz="3600" dirty="0">
                <a:solidFill>
                  <a:schemeClr val="bg1"/>
                </a:solidFill>
              </a:rPr>
              <a:t>一致性</a:t>
            </a:r>
          </a:p>
        </p:txBody>
      </p:sp>
      <p:cxnSp>
        <p:nvCxnSpPr>
          <p:cNvPr id="4101" name="直接连接符 2"/>
          <p:cNvCxnSpPr/>
          <p:nvPr/>
        </p:nvCxnSpPr>
        <p:spPr>
          <a:xfrm flipH="1">
            <a:off x="1971675" y="2719388"/>
            <a:ext cx="347663" cy="447675"/>
          </a:xfrm>
          <a:prstGeom prst="line">
            <a:avLst/>
          </a:prstGeom>
          <a:ln w="6350" cap="flat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4102" name="文本框 15"/>
          <p:cNvSpPr txBox="1"/>
          <p:nvPr/>
        </p:nvSpPr>
        <p:spPr>
          <a:xfrm>
            <a:off x="1687513" y="2614613"/>
            <a:ext cx="325437" cy="522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x-none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103" name="文本框 17"/>
          <p:cNvSpPr txBox="1"/>
          <p:nvPr/>
        </p:nvSpPr>
        <p:spPr>
          <a:xfrm>
            <a:off x="2319655" y="3507105"/>
            <a:ext cx="3683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sz="3600" dirty="0">
                <a:solidFill>
                  <a:schemeClr val="bg1"/>
                </a:solidFill>
              </a:rPr>
              <a:t>颜色</a:t>
            </a:r>
          </a:p>
        </p:txBody>
      </p:sp>
      <p:cxnSp>
        <p:nvCxnSpPr>
          <p:cNvPr id="4104" name="直接连接符 19"/>
          <p:cNvCxnSpPr/>
          <p:nvPr/>
        </p:nvCxnSpPr>
        <p:spPr>
          <a:xfrm flipH="1">
            <a:off x="1971675" y="3605213"/>
            <a:ext cx="347663" cy="447675"/>
          </a:xfrm>
          <a:prstGeom prst="line">
            <a:avLst/>
          </a:prstGeom>
          <a:ln w="6350" cap="flat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4105" name="文本框 25"/>
          <p:cNvSpPr txBox="1"/>
          <p:nvPr/>
        </p:nvSpPr>
        <p:spPr>
          <a:xfrm>
            <a:off x="1687513" y="3498850"/>
            <a:ext cx="325437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x-none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106" name="文本框 26"/>
          <p:cNvSpPr txBox="1"/>
          <p:nvPr/>
        </p:nvSpPr>
        <p:spPr>
          <a:xfrm>
            <a:off x="2319338" y="4391025"/>
            <a:ext cx="31496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sz="3600" dirty="0">
                <a:solidFill>
                  <a:schemeClr val="bg1"/>
                </a:solidFill>
              </a:rPr>
              <a:t>字体</a:t>
            </a:r>
          </a:p>
        </p:txBody>
      </p:sp>
      <p:cxnSp>
        <p:nvCxnSpPr>
          <p:cNvPr id="4107" name="直接连接符 27"/>
          <p:cNvCxnSpPr/>
          <p:nvPr/>
        </p:nvCxnSpPr>
        <p:spPr>
          <a:xfrm flipH="1">
            <a:off x="1971675" y="4489450"/>
            <a:ext cx="347663" cy="447675"/>
          </a:xfrm>
          <a:prstGeom prst="line">
            <a:avLst/>
          </a:prstGeom>
          <a:ln w="6350" cap="flat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4108" name="文本框 28"/>
          <p:cNvSpPr txBox="1"/>
          <p:nvPr/>
        </p:nvSpPr>
        <p:spPr>
          <a:xfrm>
            <a:off x="1687513" y="4383088"/>
            <a:ext cx="325437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x-none" dirty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87830" y="5281295"/>
            <a:ext cx="4589145" cy="651510"/>
            <a:chOff x="10360" y="4118"/>
            <a:chExt cx="7227" cy="1026"/>
          </a:xfrm>
        </p:grpSpPr>
        <p:sp>
          <p:nvSpPr>
            <p:cNvPr id="4109" name="文本框 29"/>
            <p:cNvSpPr txBox="1"/>
            <p:nvPr/>
          </p:nvSpPr>
          <p:spPr>
            <a:xfrm>
              <a:off x="11353" y="4128"/>
              <a:ext cx="6234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lvl="0" indent="-228600" algn="l" defTabSz="914400" eaLnBrk="0" fontAlgn="base" latinLnBrk="0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u="none" kern="1200" baseline="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</a:defRPr>
              </a:lvl1pPr>
              <a:lvl2pPr marL="685800" lvl="1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u="none" kern="1200" baseline="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</a:defRPr>
              </a:lvl2pPr>
              <a:lvl3pPr marL="1143000" lvl="2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u="none" kern="1200" baseline="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</a:defRPr>
              </a:lvl3pPr>
              <a:lvl4pPr marL="1600200" lvl="3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u="none" kern="1200" baseline="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</a:defRPr>
              </a:lvl4pPr>
              <a:lvl5pPr marL="2057400" lvl="4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u="none" kern="1200" baseline="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sz="3600" dirty="0">
                  <a:solidFill>
                    <a:schemeClr val="bg1"/>
                  </a:solidFill>
                  <a:sym typeface="+mn-ea"/>
                </a:rPr>
                <a:t>文字表达</a:t>
              </a:r>
            </a:p>
          </p:txBody>
        </p:sp>
        <p:cxnSp>
          <p:nvCxnSpPr>
            <p:cNvPr id="4110" name="直接连接符 30"/>
            <p:cNvCxnSpPr/>
            <p:nvPr/>
          </p:nvCxnSpPr>
          <p:spPr>
            <a:xfrm flipH="1">
              <a:off x="10805" y="4283"/>
              <a:ext cx="548" cy="705"/>
            </a:xfrm>
            <a:prstGeom prst="line">
              <a:avLst/>
            </a:prstGeom>
            <a:ln w="6350" cap="flat" cmpd="sng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4111" name="文本框 31"/>
            <p:cNvSpPr txBox="1"/>
            <p:nvPr/>
          </p:nvSpPr>
          <p:spPr>
            <a:xfrm>
              <a:off x="10360" y="4118"/>
              <a:ext cx="510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lvl="0" indent="-228600" algn="l" defTabSz="914400" eaLnBrk="0" fontAlgn="base" latinLnBrk="0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u="none" kern="1200" baseline="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</a:defRPr>
              </a:lvl1pPr>
              <a:lvl2pPr marL="685800" lvl="1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u="none" kern="1200" baseline="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</a:defRPr>
              </a:lvl2pPr>
              <a:lvl3pPr marL="1143000" lvl="2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u="none" kern="1200" baseline="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</a:defRPr>
              </a:lvl3pPr>
              <a:lvl4pPr marL="1600200" lvl="3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u="none" kern="1200" baseline="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</a:defRPr>
              </a:lvl4pPr>
              <a:lvl5pPr marL="2057400" lvl="4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u="none" kern="1200" baseline="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x-none" dirty="0">
                  <a:solidFill>
                    <a:schemeClr val="bg1"/>
                  </a:solidFill>
                </a:rPr>
                <a:t>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112" name="文本框 32"/>
          <p:cNvSpPr txBox="1"/>
          <p:nvPr/>
        </p:nvSpPr>
        <p:spPr>
          <a:xfrm>
            <a:off x="7208838" y="2958148"/>
            <a:ext cx="3151187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sz="3600" dirty="0">
                <a:solidFill>
                  <a:schemeClr val="bg1"/>
                </a:solidFill>
                <a:sym typeface="+mn-ea"/>
              </a:rPr>
              <a:t>控件</a:t>
            </a:r>
          </a:p>
        </p:txBody>
      </p:sp>
      <p:cxnSp>
        <p:nvCxnSpPr>
          <p:cNvPr id="4113" name="直接连接符 33"/>
          <p:cNvCxnSpPr/>
          <p:nvPr/>
        </p:nvCxnSpPr>
        <p:spPr>
          <a:xfrm flipH="1">
            <a:off x="6861175" y="3056573"/>
            <a:ext cx="347663" cy="447675"/>
          </a:xfrm>
          <a:prstGeom prst="line">
            <a:avLst/>
          </a:prstGeom>
          <a:ln w="6350" cap="flat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4114" name="文本框 34"/>
          <p:cNvSpPr txBox="1"/>
          <p:nvPr/>
        </p:nvSpPr>
        <p:spPr>
          <a:xfrm>
            <a:off x="6578600" y="2950210"/>
            <a:ext cx="32385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x-none" dirty="0">
                <a:solidFill>
                  <a:schemeClr val="bg1"/>
                </a:solidFill>
              </a:rPr>
              <a:t>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32"/>
          <p:cNvSpPr txBox="1"/>
          <p:nvPr/>
        </p:nvSpPr>
        <p:spPr>
          <a:xfrm>
            <a:off x="7209155" y="3834765"/>
            <a:ext cx="395859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sz="3600" dirty="0">
                <a:solidFill>
                  <a:schemeClr val="bg1"/>
                </a:solidFill>
                <a:sym typeface="+mn-ea"/>
              </a:rPr>
              <a:t>布局</a:t>
            </a:r>
          </a:p>
        </p:txBody>
      </p:sp>
      <p:cxnSp>
        <p:nvCxnSpPr>
          <p:cNvPr id="3" name="直接连接符 33"/>
          <p:cNvCxnSpPr/>
          <p:nvPr/>
        </p:nvCxnSpPr>
        <p:spPr>
          <a:xfrm flipH="1">
            <a:off x="6861175" y="3941128"/>
            <a:ext cx="347663" cy="447675"/>
          </a:xfrm>
          <a:prstGeom prst="line">
            <a:avLst/>
          </a:prstGeom>
          <a:ln w="6350" cap="flat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4" name="文本框 34"/>
          <p:cNvSpPr txBox="1"/>
          <p:nvPr/>
        </p:nvSpPr>
        <p:spPr>
          <a:xfrm>
            <a:off x="6578600" y="3841750"/>
            <a:ext cx="2825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578600" y="4739005"/>
            <a:ext cx="4589145" cy="645160"/>
            <a:chOff x="6432" y="8279"/>
            <a:chExt cx="7227" cy="1016"/>
          </a:xfrm>
        </p:grpSpPr>
        <p:sp>
          <p:nvSpPr>
            <p:cNvPr id="8" name="文本框 32"/>
            <p:cNvSpPr txBox="1"/>
            <p:nvPr/>
          </p:nvSpPr>
          <p:spPr>
            <a:xfrm>
              <a:off x="7425" y="8279"/>
              <a:ext cx="6234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lvl="0" indent="-228600" algn="l" defTabSz="914400" eaLnBrk="0" fontAlgn="base" latinLnBrk="0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u="none" kern="1200" baseline="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</a:defRPr>
              </a:lvl1pPr>
              <a:lvl2pPr marL="685800" lvl="1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u="none" kern="1200" baseline="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</a:defRPr>
              </a:lvl2pPr>
              <a:lvl3pPr marL="1143000" lvl="2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u="none" kern="1200" baseline="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</a:defRPr>
              </a:lvl3pPr>
              <a:lvl4pPr marL="1600200" lvl="3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u="none" kern="1200" baseline="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</a:defRPr>
              </a:lvl4pPr>
              <a:lvl5pPr marL="2057400" lvl="4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u="none" kern="1200" baseline="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sz="3600" dirty="0">
                  <a:solidFill>
                    <a:schemeClr val="bg1"/>
                  </a:solidFill>
                  <a:sym typeface="+mn-ea"/>
                </a:rPr>
                <a:t>用户交互</a:t>
              </a:r>
            </a:p>
          </p:txBody>
        </p:sp>
        <p:cxnSp>
          <p:nvCxnSpPr>
            <p:cNvPr id="9" name="直接连接符 33"/>
            <p:cNvCxnSpPr/>
            <p:nvPr/>
          </p:nvCxnSpPr>
          <p:spPr>
            <a:xfrm flipH="1">
              <a:off x="6877" y="8447"/>
              <a:ext cx="548" cy="705"/>
            </a:xfrm>
            <a:prstGeom prst="line">
              <a:avLst/>
            </a:prstGeom>
            <a:ln w="6350" cap="flat" cmpd="sng">
              <a:solidFill>
                <a:srgbClr val="FFC000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10" name="文本框 34"/>
            <p:cNvSpPr txBox="1"/>
            <p:nvPr/>
          </p:nvSpPr>
          <p:spPr>
            <a:xfrm>
              <a:off x="6432" y="8290"/>
              <a:ext cx="445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lvl="0" indent="-228600" algn="l" defTabSz="914400" eaLnBrk="0" fontAlgn="base" latinLnBrk="0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u="none" kern="1200" baseline="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</a:defRPr>
              </a:lvl1pPr>
              <a:lvl2pPr marL="685800" lvl="1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u="none" kern="1200" baseline="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</a:defRPr>
              </a:lvl2pPr>
              <a:lvl3pPr marL="1143000" lvl="2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u="none" kern="1200" baseline="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</a:defRPr>
              </a:lvl3pPr>
              <a:lvl4pPr marL="1600200" lvl="3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u="none" kern="1200" baseline="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</a:defRPr>
              </a:lvl4pPr>
              <a:lvl5pPr marL="2057400" lvl="4" indent="-228600" algn="l" defTabSz="914400" eaLnBrk="0" fontAlgn="base" latinLnBrk="0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u="none" kern="1200" baseline="0">
                  <a:solidFill>
                    <a:schemeClr val="tx1"/>
                  </a:solidFill>
                  <a:latin typeface="Calibri" panose="020F0502020204030204" pitchFamily="2" charset="0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chemeClr val="bg1"/>
                  </a:solidFill>
                </a:rPr>
                <a:t>7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56285" y="692785"/>
            <a:ext cx="1325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u="sng">
                <a:solidFill>
                  <a:srgbClr val="FFC000"/>
                </a:solidFill>
              </a:rPr>
              <a:t>分享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" y="2351405"/>
            <a:ext cx="10915015" cy="40220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48840" y="692785"/>
            <a:ext cx="7894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</a:rPr>
              <a:t>给出撤销操作来代替确定操作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7540" y="1399540"/>
            <a:ext cx="10916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	</a:t>
            </a:r>
            <a:r>
              <a:rPr lang="zh-CN" altLang="en-US" sz="2400">
                <a:solidFill>
                  <a:schemeClr val="bg1"/>
                </a:solidFill>
              </a:rPr>
              <a:t>假设用户每次操作都是正确的，只有极少数情况下才会发生误操作。避免用户每次操作都需要进行毫无意义的确定。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56285" y="692785"/>
            <a:ext cx="1325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u="sng">
                <a:solidFill>
                  <a:srgbClr val="FFC000"/>
                </a:solidFill>
              </a:rPr>
              <a:t>分享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48840" y="692785"/>
            <a:ext cx="7894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</a:rPr>
              <a:t>精简表单内容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7540" y="1399540"/>
            <a:ext cx="10916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	</a:t>
            </a:r>
            <a:r>
              <a:rPr lang="zh-CN" altLang="en-US" sz="2400">
                <a:solidFill>
                  <a:schemeClr val="bg1"/>
                </a:solidFill>
              </a:rPr>
              <a:t>没人愿意填写一大堆表单字段。问下自己表单中是不是每个字段都必需，然后尽量减少表单中的字段。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95" y="2366645"/>
            <a:ext cx="11078210" cy="4022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56285" y="692785"/>
            <a:ext cx="1325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u="sng">
                <a:solidFill>
                  <a:srgbClr val="FFC000"/>
                </a:solidFill>
              </a:rPr>
              <a:t>分享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48840" y="692785"/>
            <a:ext cx="7894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</a:rPr>
              <a:t>将操作的状态或者进度呈现出来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7540" y="1399540"/>
            <a:ext cx="10916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	</a:t>
            </a:r>
            <a:r>
              <a:rPr lang="zh-CN" altLang="en-US" sz="2400">
                <a:solidFill>
                  <a:schemeClr val="bg1"/>
                </a:solidFill>
              </a:rPr>
              <a:t>在界面上呈现这样的状态对于用户来说是很有必要的。这样用户就可以知道某些操作是否成功，接下来准备进行怎样的操作。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0" y="2351405"/>
            <a:ext cx="11220450" cy="4022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56285" y="692785"/>
            <a:ext cx="1325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u="sng">
                <a:solidFill>
                  <a:srgbClr val="FFC000"/>
                </a:solidFill>
              </a:rPr>
              <a:t>分享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48840" y="692785"/>
            <a:ext cx="7894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</a:rPr>
              <a:t>让界面平滑显示而不要死板地呈现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7540" y="1399540"/>
            <a:ext cx="10916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	</a:t>
            </a:r>
            <a:r>
              <a:rPr lang="zh-CN" altLang="en-US" sz="2400">
                <a:solidFill>
                  <a:schemeClr val="bg1"/>
                </a:solidFill>
              </a:rPr>
              <a:t>给元素增加些自然的动画时，淡入淡出效果不但美观，也更符合实际。但要注意动画时间不要设置过长，那样会让想尽快完成操作的用户不耐烦。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15" y="2366645"/>
            <a:ext cx="10426700" cy="4022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56285" y="692785"/>
            <a:ext cx="1325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u="sng">
                <a:solidFill>
                  <a:srgbClr val="FFC000"/>
                </a:solidFill>
              </a:rPr>
              <a:t>分享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48840" y="692785"/>
            <a:ext cx="7894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</a:rPr>
              <a:t>使用内联的验证消息而不是提交后再验证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7540" y="1399540"/>
            <a:ext cx="10916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	</a:t>
            </a:r>
            <a:r>
              <a:rPr lang="zh-CN" altLang="en-US" sz="2400">
                <a:solidFill>
                  <a:schemeClr val="bg1"/>
                </a:solidFill>
              </a:rPr>
              <a:t>在处理表单时，最好立即检测出用户所填写内容是否符合要求然后给出验证消息。这样错误一出现能就能得到改正。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15" y="2366645"/>
            <a:ext cx="11165205" cy="4022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56285" y="692785"/>
            <a:ext cx="1325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u="sng">
                <a:solidFill>
                  <a:srgbClr val="FFC000"/>
                </a:solidFill>
              </a:rPr>
              <a:t>分享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48840" y="692785"/>
            <a:ext cx="7894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</a:rPr>
              <a:t>让用户选择而不是重新填写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7540" y="1399540"/>
            <a:ext cx="10916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	</a:t>
            </a:r>
            <a:r>
              <a:rPr lang="zh-CN" altLang="en-US" sz="2400">
                <a:solidFill>
                  <a:schemeClr val="bg1"/>
                </a:solidFill>
              </a:rPr>
              <a:t>在界面上展示一些用户之前涉及到的信息让他们进行选择，而不是让他们想半天然后自己填写。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45" y="2351405"/>
            <a:ext cx="11191875" cy="4022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56285" y="692785"/>
            <a:ext cx="1325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u="sng">
                <a:solidFill>
                  <a:srgbClr val="FFC000"/>
                </a:solidFill>
              </a:rPr>
              <a:t>分享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48840" y="692785"/>
            <a:ext cx="7894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</a:rPr>
              <a:t>让点击更轻松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7540" y="1399540"/>
            <a:ext cx="10916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	</a:t>
            </a:r>
            <a:r>
              <a:rPr lang="zh-CN" altLang="en-US" sz="2400">
                <a:solidFill>
                  <a:schemeClr val="bg1"/>
                </a:solidFill>
              </a:rPr>
              <a:t>像链接，表单的输入框还有按钮等，如果尺寸做得大一点则点击起来更方便容易些，或者也可以把元素的点击区域（也就是热区）增大。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" y="2366645"/>
            <a:ext cx="11071225" cy="3924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56285" y="692785"/>
            <a:ext cx="1325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u="sng">
                <a:solidFill>
                  <a:srgbClr val="FFC000"/>
                </a:solidFill>
              </a:rPr>
              <a:t>分享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48840" y="692785"/>
            <a:ext cx="7894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</a:rPr>
              <a:t>优化页面加载速度，不要让用户等太久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7540" y="1399540"/>
            <a:ext cx="10916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	</a:t>
            </a:r>
            <a:r>
              <a:rPr lang="zh-CN" altLang="en-US" sz="2400">
                <a:solidFill>
                  <a:schemeClr val="bg1"/>
                </a:solidFill>
              </a:rPr>
              <a:t>一个好的解决之道当然就是优化你的页面和图片，除此之外还可以有两种技巧：</a:t>
            </a:r>
            <a:r>
              <a:rPr lang="en-US" altLang="zh-CN" sz="2400">
                <a:solidFill>
                  <a:schemeClr val="bg1"/>
                </a:solidFill>
              </a:rPr>
              <a:t>1</a:t>
            </a:r>
            <a:r>
              <a:rPr lang="zh-CN" altLang="en-US" sz="2400">
                <a:solidFill>
                  <a:schemeClr val="bg1"/>
                </a:solidFill>
              </a:rPr>
              <a:t>、显示进度条；</a:t>
            </a:r>
            <a:r>
              <a:rPr lang="en-US" altLang="zh-CN" sz="2400">
                <a:solidFill>
                  <a:schemeClr val="bg1"/>
                </a:solidFill>
              </a:rPr>
              <a:t>2</a:t>
            </a:r>
            <a:r>
              <a:rPr lang="zh-CN" altLang="en-US" sz="2400">
                <a:solidFill>
                  <a:schemeClr val="bg1"/>
                </a:solidFill>
              </a:rPr>
              <a:t>、展示其他相关或有趣的东西来吸引用户的注意力。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" y="2366645"/>
            <a:ext cx="11165205" cy="4022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56285" y="692785"/>
            <a:ext cx="1325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u="sng">
                <a:solidFill>
                  <a:srgbClr val="FFC000"/>
                </a:solidFill>
              </a:rPr>
              <a:t>分享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48840" y="692785"/>
            <a:ext cx="7894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</a:rPr>
              <a:t>遵从一些约定而不要去重新设计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7540" y="1399540"/>
            <a:ext cx="10916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	</a:t>
            </a:r>
            <a:r>
              <a:rPr lang="zh-CN" altLang="en-US" sz="2400">
                <a:solidFill>
                  <a:schemeClr val="bg1"/>
                </a:solidFill>
              </a:rPr>
              <a:t>用户用起来会很方便。比如，我们知道界面右上角（大多数情况下）的叉叉是关闭程序用的，或者点击一个按钮后我们能预测到将会发生什么。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" y="2366645"/>
            <a:ext cx="10984865" cy="3912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07440" y="1057910"/>
            <a:ext cx="9976485" cy="4742815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rgbClr val="FFC000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rgbClr val="FFC000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02" name=" 202"/>
          <p:cNvSpPr/>
          <p:nvPr/>
        </p:nvSpPr>
        <p:spPr>
          <a:xfrm>
            <a:off x="756006" y="692980"/>
            <a:ext cx="720005" cy="72000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 202"/>
          <p:cNvSpPr/>
          <p:nvPr/>
        </p:nvSpPr>
        <p:spPr>
          <a:xfrm rot="10800000">
            <a:off x="10728079" y="5445015"/>
            <a:ext cx="720005" cy="72000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12" name="文本框 32"/>
          <p:cNvSpPr txBox="1"/>
          <p:nvPr/>
        </p:nvSpPr>
        <p:spPr>
          <a:xfrm>
            <a:off x="4520248" y="1412558"/>
            <a:ext cx="3151187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sz="3600" dirty="0">
                <a:solidFill>
                  <a:schemeClr val="bg1"/>
                </a:solidFill>
                <a:sym typeface="+mn-ea"/>
              </a:rPr>
              <a:t>参考文献</a:t>
            </a:r>
            <a:endParaRPr lang="zh-CN" sz="3600" dirty="0">
              <a:solidFill>
                <a:schemeClr val="bg1"/>
              </a:solidFill>
            </a:endParaRPr>
          </a:p>
        </p:txBody>
      </p:sp>
      <p:sp>
        <p:nvSpPr>
          <p:cNvPr id="6" name="文本框 32"/>
          <p:cNvSpPr txBox="1"/>
          <p:nvPr/>
        </p:nvSpPr>
        <p:spPr>
          <a:xfrm>
            <a:off x="1476375" y="2644775"/>
            <a:ext cx="925195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dirty="0">
                <a:solidFill>
                  <a:schemeClr val="bg1"/>
                </a:solidFill>
              </a:rPr>
              <a:t>《</a:t>
            </a:r>
            <a:r>
              <a:rPr lang="en-US" altLang="zh-CN" sz="3200" dirty="0">
                <a:solidFill>
                  <a:schemeClr val="bg1"/>
                </a:solidFill>
              </a:rPr>
              <a:t>Axure RP8</a:t>
            </a:r>
            <a:r>
              <a:rPr lang="zh-CN" altLang="en-US" sz="3200" dirty="0">
                <a:solidFill>
                  <a:schemeClr val="bg1"/>
                </a:solidFill>
              </a:rPr>
              <a:t>网站与</a:t>
            </a:r>
            <a:r>
              <a:rPr lang="en-US" altLang="zh-CN" sz="3200" dirty="0">
                <a:solidFill>
                  <a:schemeClr val="bg1"/>
                </a:solidFill>
              </a:rPr>
              <a:t>App</a:t>
            </a:r>
            <a:r>
              <a:rPr lang="zh-CN" altLang="en-US" sz="3200" dirty="0">
                <a:solidFill>
                  <a:schemeClr val="bg1"/>
                </a:solidFill>
              </a:rPr>
              <a:t>原型设计》</a:t>
            </a: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sz="3200" dirty="0">
                <a:solidFill>
                  <a:schemeClr val="bg1"/>
                </a:solidFill>
              </a:rPr>
              <a:t>好的用户界面-界面设计的一些技巧</a:t>
            </a:r>
            <a:r>
              <a:rPr lang="en-US" altLang="zh-CN" sz="3200" dirty="0">
                <a:solidFill>
                  <a:schemeClr val="bg1"/>
                </a:solidFill>
              </a:rPr>
              <a:t>——</a:t>
            </a:r>
            <a:r>
              <a:rPr lang="zh-CN" altLang="en-US" sz="3200" dirty="0">
                <a:solidFill>
                  <a:schemeClr val="bg1"/>
                </a:solidFill>
              </a:rPr>
              <a:t>博客园</a:t>
            </a: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sz="3200" dirty="0">
                <a:solidFill>
                  <a:schemeClr val="bg1"/>
                </a:solidFill>
              </a:rPr>
              <a:t>界面设计包括哪些细节、如何深入？</a:t>
            </a:r>
            <a:r>
              <a:rPr lang="en-US" altLang="zh-CN" sz="3200" dirty="0">
                <a:solidFill>
                  <a:schemeClr val="bg1"/>
                </a:solidFill>
              </a:rPr>
              <a:t>——</a:t>
            </a:r>
            <a:r>
              <a:rPr lang="zh-CN" altLang="en-US" sz="3200" dirty="0">
                <a:solidFill>
                  <a:schemeClr val="bg1"/>
                </a:solidFill>
              </a:rPr>
              <a:t>知乎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直接连接符 16"/>
          <p:cNvCxnSpPr/>
          <p:nvPr/>
        </p:nvCxnSpPr>
        <p:spPr>
          <a:xfrm flipV="1">
            <a:off x="1799590" y="1409700"/>
            <a:ext cx="8592820" cy="17780"/>
          </a:xfrm>
          <a:prstGeom prst="line">
            <a:avLst/>
          </a:prstGeom>
          <a:ln w="12700" cap="flat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3" name="文本框 18"/>
          <p:cNvSpPr txBox="1"/>
          <p:nvPr/>
        </p:nvSpPr>
        <p:spPr>
          <a:xfrm>
            <a:off x="1694180" y="710565"/>
            <a:ext cx="8803005" cy="16916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sz="3200" b="1" dirty="0">
                <a:solidFill>
                  <a:schemeClr val="bg1"/>
                </a:solidFill>
                <a:sym typeface="+mn-ea"/>
              </a:rPr>
              <a:t>一致性</a:t>
            </a: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2400" dirty="0">
              <a:solidFill>
                <a:schemeClr val="bg1"/>
              </a:solidFill>
            </a:endParaRPr>
          </a:p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	</a:t>
            </a:r>
            <a:r>
              <a:rPr lang="zh-CN" altLang="en-US" sz="2400" dirty="0">
                <a:solidFill>
                  <a:schemeClr val="bg1"/>
                </a:solidFill>
              </a:rPr>
              <a:t>无论是</a:t>
            </a:r>
            <a:r>
              <a:rPr lang="zh-CN" altLang="en-US" sz="2400" b="1" dirty="0">
                <a:solidFill>
                  <a:srgbClr val="FFC000"/>
                </a:solidFill>
              </a:rPr>
              <a:t>控件</a:t>
            </a:r>
            <a:r>
              <a:rPr lang="zh-CN" altLang="en-US" sz="2400" dirty="0">
                <a:solidFill>
                  <a:schemeClr val="bg1"/>
                </a:solidFill>
              </a:rPr>
              <a:t>使用，提示</a:t>
            </a:r>
            <a:r>
              <a:rPr lang="zh-CN" altLang="en-US" sz="2400" b="1" dirty="0">
                <a:solidFill>
                  <a:srgbClr val="FFC000"/>
                </a:solidFill>
              </a:rPr>
              <a:t>信息措辞</a:t>
            </a:r>
            <a:r>
              <a:rPr lang="zh-CN" altLang="en-US" sz="2400" dirty="0">
                <a:solidFill>
                  <a:schemeClr val="bg1"/>
                </a:solidFill>
              </a:rPr>
              <a:t>，还是</a:t>
            </a:r>
            <a:r>
              <a:rPr lang="zh-CN" altLang="en-US" sz="2400" b="1" dirty="0">
                <a:solidFill>
                  <a:srgbClr val="FFC000"/>
                </a:solidFill>
              </a:rPr>
              <a:t>颜色</a:t>
            </a:r>
            <a:r>
              <a:rPr lang="zh-CN" altLang="en-US" sz="2400" dirty="0">
                <a:solidFill>
                  <a:schemeClr val="bg1"/>
                </a:solidFill>
              </a:rPr>
              <a:t>、窗口</a:t>
            </a:r>
            <a:r>
              <a:rPr lang="zh-CN" altLang="en-US" sz="2400" b="1" dirty="0">
                <a:solidFill>
                  <a:srgbClr val="FFC000"/>
                </a:solidFill>
              </a:rPr>
              <a:t>布局风格</a:t>
            </a:r>
            <a:r>
              <a:rPr lang="zh-CN" altLang="en-US" sz="2400" dirty="0">
                <a:solidFill>
                  <a:schemeClr val="bg1"/>
                </a:solidFill>
              </a:rPr>
              <a:t>，都要遵循统一的标准，做到真正的一致。</a:t>
            </a:r>
          </a:p>
        </p:txBody>
      </p:sp>
      <p:sp>
        <p:nvSpPr>
          <p:cNvPr id="5124" name="矩形 1"/>
          <p:cNvSpPr/>
          <p:nvPr/>
        </p:nvSpPr>
        <p:spPr>
          <a:xfrm>
            <a:off x="1746885" y="2830195"/>
            <a:ext cx="8698230" cy="2875280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l" eaLnBrk="1" hangingPunct="1">
              <a:lnSpc>
                <a:spcPct val="120000"/>
              </a:lnSpc>
            </a:pPr>
            <a:r>
              <a:rPr lang="zh-CN" sz="2400" b="1" dirty="0">
                <a:ln>
                  <a:noFill/>
                </a:ln>
                <a:solidFill>
                  <a:srgbClr val="FFC000"/>
                </a:solidFill>
                <a:sym typeface="+mn-ea"/>
              </a:rPr>
              <a:t>优点</a:t>
            </a:r>
            <a:r>
              <a:rPr lang="en-US" altLang="zh-CN" sz="2400" b="1" dirty="0">
                <a:ln>
                  <a:noFill/>
                </a:ln>
                <a:solidFill>
                  <a:srgbClr val="FFC000"/>
                </a:solidFill>
                <a:sym typeface="+mn-ea"/>
              </a:rPr>
              <a:t>:</a:t>
            </a:r>
            <a:endParaRPr lang="en-US" altLang="zh-CN" sz="2400" b="1" dirty="0">
              <a:ln>
                <a:noFill/>
              </a:ln>
              <a:solidFill>
                <a:srgbClr val="FFC000"/>
              </a:solidFill>
              <a:latin typeface="Calibri" panose="020F0502020204030204" pitchFamily="2" charset="0"/>
              <a:sym typeface="+mn-ea"/>
            </a:endParaRPr>
          </a:p>
          <a:p>
            <a:pPr algn="l" eaLnBrk="1" hangingPunct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Calibri" panose="020F0502020204030204" pitchFamily="2" charset="0"/>
              </a:rPr>
              <a:t>1、当用户熟悉了一个界面后，切换到另外一个界面也能够很轻松的推测出各种功能，语句也不需要费神理解 。</a:t>
            </a: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rgbClr val="FFC000"/>
                </a:solidFill>
                <a:latin typeface="Calibri" panose="020F0502020204030204" pitchFamily="2" charset="0"/>
              </a:rPr>
              <a:t>“</a:t>
            </a:r>
            <a:r>
              <a:rPr lang="zh-CN" altLang="en-US" sz="2400" dirty="0">
                <a:solidFill>
                  <a:srgbClr val="FFC000"/>
                </a:solidFill>
                <a:latin typeface="Calibri" panose="020F0502020204030204" pitchFamily="2" charset="0"/>
              </a:rPr>
              <a:t>所有的习惯用法都需要学习，好的习惯用法只需要学习一次。</a:t>
            </a:r>
            <a:r>
              <a:rPr lang="en-US" altLang="zh-CN" sz="2400" dirty="0">
                <a:solidFill>
                  <a:srgbClr val="FFC000"/>
                </a:solidFill>
                <a:latin typeface="Calibri" panose="020F0502020204030204" pitchFamily="2" charset="0"/>
              </a:rPr>
              <a:t>”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2" charset="0"/>
            </a:endParaRP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2" charset="0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Calibri" panose="020F0502020204030204" pitchFamily="2" charset="0"/>
              </a:rPr>
              <a:t>、给用户统一的感觉，不显得混乱，有利于用户心情愉快、支持度增加。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07440" y="1057910"/>
            <a:ext cx="9976485" cy="4742815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rgbClr val="FFC000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rgbClr val="FFC000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02" name=" 202"/>
          <p:cNvSpPr/>
          <p:nvPr/>
        </p:nvSpPr>
        <p:spPr>
          <a:xfrm>
            <a:off x="756006" y="692980"/>
            <a:ext cx="720005" cy="72000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 202"/>
          <p:cNvSpPr/>
          <p:nvPr/>
        </p:nvSpPr>
        <p:spPr>
          <a:xfrm rot="10800000">
            <a:off x="10728079" y="5445015"/>
            <a:ext cx="720005" cy="72000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12" name="文本框 32"/>
          <p:cNvSpPr txBox="1"/>
          <p:nvPr/>
        </p:nvSpPr>
        <p:spPr>
          <a:xfrm>
            <a:off x="4520248" y="1412558"/>
            <a:ext cx="3151187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sz="3600" dirty="0">
                <a:solidFill>
                  <a:schemeClr val="bg1"/>
                </a:solidFill>
              </a:rPr>
              <a:t>小组分工</a:t>
            </a:r>
          </a:p>
        </p:txBody>
      </p:sp>
      <p:sp>
        <p:nvSpPr>
          <p:cNvPr id="8" name="文本框 32"/>
          <p:cNvSpPr txBox="1"/>
          <p:nvPr/>
        </p:nvSpPr>
        <p:spPr>
          <a:xfrm>
            <a:off x="4226876" y="2686334"/>
            <a:ext cx="4215787" cy="25545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sz="3200" dirty="0" smtClean="0">
                <a:solidFill>
                  <a:schemeClr val="bg1"/>
                </a:solidFill>
              </a:rPr>
              <a:t>周雨璐</a:t>
            </a:r>
            <a:r>
              <a:rPr lang="en-US" altLang="zh-CN" sz="3200" dirty="0" smtClean="0">
                <a:solidFill>
                  <a:schemeClr val="bg1"/>
                </a:solidFill>
              </a:rPr>
              <a:t>93——</a:t>
            </a:r>
            <a:r>
              <a:rPr lang="zh-CN" altLang="en-US" sz="3200" dirty="0">
                <a:solidFill>
                  <a:schemeClr val="bg1"/>
                </a:solidFill>
              </a:rPr>
              <a:t>制作</a:t>
            </a:r>
            <a:r>
              <a:rPr lang="en-US" altLang="zh-CN" sz="3200" dirty="0">
                <a:solidFill>
                  <a:schemeClr val="bg1"/>
                </a:solidFill>
              </a:rPr>
              <a:t>PPT</a:t>
            </a: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dirty="0" smtClean="0">
                <a:solidFill>
                  <a:schemeClr val="bg1"/>
                </a:solidFill>
              </a:rPr>
              <a:t>葛倍良</a:t>
            </a:r>
            <a:r>
              <a:rPr lang="en-US" altLang="zh-CN" sz="3200" dirty="0" smtClean="0">
                <a:solidFill>
                  <a:schemeClr val="bg1"/>
                </a:solidFill>
              </a:rPr>
              <a:t>90——PPT</a:t>
            </a:r>
            <a:r>
              <a:rPr lang="zh-CN" altLang="en-US" sz="3200" dirty="0" smtClean="0">
                <a:solidFill>
                  <a:schemeClr val="bg1"/>
                </a:solidFill>
              </a:rPr>
              <a:t>休整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dirty="0" smtClean="0">
                <a:solidFill>
                  <a:schemeClr val="bg1"/>
                </a:solidFill>
              </a:rPr>
              <a:t>黄鹏羽</a:t>
            </a:r>
            <a:r>
              <a:rPr lang="en-US" altLang="zh-CN" sz="3200" dirty="0" smtClean="0">
                <a:solidFill>
                  <a:schemeClr val="bg1"/>
                </a:solidFill>
              </a:rPr>
              <a:t>89——</a:t>
            </a:r>
            <a:r>
              <a:rPr lang="zh-CN" altLang="en-US" sz="3200" dirty="0" smtClean="0">
                <a:solidFill>
                  <a:schemeClr val="bg1"/>
                </a:solidFill>
              </a:rPr>
              <a:t>资料搜查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dirty="0" smtClean="0">
                <a:solidFill>
                  <a:schemeClr val="bg1"/>
                </a:solidFill>
              </a:rPr>
              <a:t>金浩楠</a:t>
            </a:r>
            <a:r>
              <a:rPr lang="en-US" altLang="zh-CN" sz="3200" dirty="0" smtClean="0">
                <a:solidFill>
                  <a:schemeClr val="bg1"/>
                </a:solidFill>
              </a:rPr>
              <a:t>86——</a:t>
            </a:r>
            <a:r>
              <a:rPr lang="zh-CN" altLang="en-US" sz="3200" dirty="0" smtClean="0">
                <a:solidFill>
                  <a:schemeClr val="bg1"/>
                </a:solidFill>
              </a:rPr>
              <a:t>最终审查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dirty="0" smtClean="0">
                <a:solidFill>
                  <a:schemeClr val="bg1"/>
                </a:solidFill>
              </a:rPr>
              <a:t>余倩</a:t>
            </a:r>
            <a:r>
              <a:rPr lang="en-US" altLang="zh-CN" sz="3200" dirty="0" smtClean="0">
                <a:solidFill>
                  <a:schemeClr val="bg1"/>
                </a:solidFill>
              </a:rPr>
              <a:t>88——</a:t>
            </a:r>
            <a:r>
              <a:rPr lang="zh-CN" altLang="en-US" sz="3200" dirty="0" smtClean="0">
                <a:solidFill>
                  <a:schemeClr val="bg1"/>
                </a:solidFill>
              </a:rPr>
              <a:t>辅助制作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6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4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5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直接连接符 16"/>
          <p:cNvCxnSpPr/>
          <p:nvPr/>
        </p:nvCxnSpPr>
        <p:spPr>
          <a:xfrm flipV="1">
            <a:off x="1799590" y="1409700"/>
            <a:ext cx="8592820" cy="17780"/>
          </a:xfrm>
          <a:prstGeom prst="line">
            <a:avLst/>
          </a:prstGeom>
          <a:ln w="12700" cap="flat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" name="文本框 18"/>
          <p:cNvSpPr txBox="1"/>
          <p:nvPr/>
        </p:nvSpPr>
        <p:spPr>
          <a:xfrm>
            <a:off x="1694180" y="710565"/>
            <a:ext cx="8803005" cy="16916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sz="3200" b="1" dirty="0">
                <a:solidFill>
                  <a:schemeClr val="bg1"/>
                </a:solidFill>
                <a:sym typeface="+mn-ea"/>
              </a:rPr>
              <a:t>一致性</a:t>
            </a:r>
            <a:endParaRPr lang="en-US" altLang="zh-CN" sz="3200" b="1" dirty="0">
              <a:solidFill>
                <a:schemeClr val="bg1"/>
              </a:solidFill>
              <a:sym typeface="+mn-ea"/>
            </a:endParaRP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2400" dirty="0">
              <a:solidFill>
                <a:schemeClr val="bg1"/>
              </a:solidFill>
            </a:endParaRPr>
          </a:p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	</a:t>
            </a:r>
            <a:r>
              <a:rPr lang="zh-CN" altLang="en-US" sz="2400" dirty="0">
                <a:solidFill>
                  <a:schemeClr val="bg1"/>
                </a:solidFill>
              </a:rPr>
              <a:t>多人合作容易导致风格的不一致、界面混乱，而一个人工作又会导致工作量过大。</a:t>
            </a:r>
          </a:p>
        </p:txBody>
      </p:sp>
      <p:sp>
        <p:nvSpPr>
          <p:cNvPr id="4" name="矩形 1"/>
          <p:cNvSpPr/>
          <p:nvPr/>
        </p:nvSpPr>
        <p:spPr>
          <a:xfrm>
            <a:off x="1746885" y="2830195"/>
            <a:ext cx="8698230" cy="2875280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l" eaLnBrk="1" hangingPunct="1">
              <a:lnSpc>
                <a:spcPct val="120000"/>
              </a:lnSpc>
            </a:pPr>
            <a:r>
              <a:rPr lang="zh-CN" sz="2400" b="1" dirty="0">
                <a:ln>
                  <a:noFill/>
                </a:ln>
                <a:solidFill>
                  <a:srgbClr val="FFC000"/>
                </a:solidFill>
                <a:sym typeface="+mn-ea"/>
              </a:rPr>
              <a:t>做法</a:t>
            </a:r>
            <a:r>
              <a:rPr lang="en-US" altLang="zh-CN" sz="2400" b="1" dirty="0">
                <a:ln>
                  <a:noFill/>
                </a:ln>
                <a:solidFill>
                  <a:srgbClr val="FFC000"/>
                </a:solidFill>
                <a:sym typeface="+mn-ea"/>
              </a:rPr>
              <a:t>:</a:t>
            </a:r>
            <a:endParaRPr lang="en-US" altLang="zh-CN" sz="2400" b="1" dirty="0">
              <a:ln>
                <a:noFill/>
              </a:ln>
              <a:solidFill>
                <a:srgbClr val="FFC000"/>
              </a:solidFill>
              <a:latin typeface="Calibri" panose="020F0502020204030204" pitchFamily="2" charset="0"/>
              <a:sym typeface="+mn-ea"/>
            </a:endParaRPr>
          </a:p>
          <a:p>
            <a:pPr algn="l" eaLnBrk="1" hangingPunct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先由一个人做好主页，确定配色方案、界面风格、控件库等。</a:t>
            </a:r>
          </a:p>
          <a:p>
            <a:pPr algn="l" eaLnBrk="1" hangingPunct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分工合作时要使用统一的控件库，不得偏离原定的配色方案与界面风格。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2" charset="0"/>
              <a:sym typeface="+mn-ea"/>
            </a:endParaRPr>
          </a:p>
          <a:p>
            <a:pPr algn="l" eaLnBrk="1" hangingPunct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如果需要调整，必须进行统一调整，比如：控件样式在允许的范围内可以统一修改其样式、色调。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直接连接符 16"/>
          <p:cNvCxnSpPr/>
          <p:nvPr/>
        </p:nvCxnSpPr>
        <p:spPr>
          <a:xfrm flipV="1">
            <a:off x="1799590" y="1409700"/>
            <a:ext cx="8592820" cy="17780"/>
          </a:xfrm>
          <a:prstGeom prst="line">
            <a:avLst/>
          </a:prstGeom>
          <a:ln w="12700" cap="flat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23" name="文本框 18"/>
          <p:cNvSpPr txBox="1"/>
          <p:nvPr/>
        </p:nvSpPr>
        <p:spPr>
          <a:xfrm>
            <a:off x="1694180" y="710565"/>
            <a:ext cx="88030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1pPr>
            <a:lvl2pPr marL="685800" lvl="1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2pPr>
            <a:lvl3pPr marL="1143000" lvl="2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3pPr>
            <a:lvl4pPr marL="1600200" lvl="3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4pPr>
            <a:lvl5pPr marL="2057400" lvl="4" indent="-228600" algn="l" defTabSz="91440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u="none" kern="1200" baseline="0">
                <a:solidFill>
                  <a:schemeClr val="tx1"/>
                </a:solidFill>
                <a:latin typeface="Calibri" panose="020F0502020204030204" pitchFamily="2" charset="0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sz="3200" b="1" dirty="0">
                <a:solidFill>
                  <a:schemeClr val="bg1"/>
                </a:solidFill>
                <a:sym typeface="+mn-ea"/>
              </a:rPr>
              <a:t>颜色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124" name="矩形 1"/>
          <p:cNvSpPr/>
          <p:nvPr/>
        </p:nvSpPr>
        <p:spPr>
          <a:xfrm>
            <a:off x="1746885" y="1671955"/>
            <a:ext cx="8698230" cy="4033520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l" eaLnBrk="1" hangingPunct="1">
              <a:lnSpc>
                <a:spcPct val="120000"/>
              </a:lnSpc>
            </a:pPr>
            <a:r>
              <a:rPr lang="zh-CN" sz="2400" b="1" dirty="0">
                <a:ln>
                  <a:noFill/>
                </a:ln>
                <a:solidFill>
                  <a:srgbClr val="FFC000"/>
                </a:solidFill>
                <a:sym typeface="+mn-ea"/>
              </a:rPr>
              <a:t>注意要点</a:t>
            </a:r>
            <a:r>
              <a:rPr lang="en-US" altLang="zh-CN" sz="2400" b="1" dirty="0">
                <a:ln>
                  <a:noFill/>
                </a:ln>
                <a:solidFill>
                  <a:srgbClr val="FFC000"/>
                </a:solidFill>
                <a:sym typeface="+mn-ea"/>
              </a:rPr>
              <a:t>:</a:t>
            </a:r>
            <a:endParaRPr lang="en-US" altLang="zh-CN" sz="2400" b="1" dirty="0">
              <a:ln>
                <a:noFill/>
              </a:ln>
              <a:solidFill>
                <a:srgbClr val="FFC000"/>
              </a:solidFill>
              <a:latin typeface="Calibri" panose="020F0502020204030204" pitchFamily="2" charset="0"/>
              <a:sym typeface="+mn-ea"/>
            </a:endParaRPr>
          </a:p>
          <a:p>
            <a:pPr algn="l" eaLnBrk="1" hangingPunct="1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Calibri" panose="020F0502020204030204" pitchFamily="2" charset="0"/>
              </a:rPr>
              <a:t>1、统一色调，针对软件类型以及用户工作环境选择合适的色调。</a:t>
            </a: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2" charset="0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Calibri" panose="020F0502020204030204" pitchFamily="2" charset="0"/>
              </a:rPr>
              <a:t>、色盲、色弱用户，即使使用了特殊颜色表示重点，也应该使用特殊指示符，如"!"、"?"以及图标等。</a:t>
            </a: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2" charset="0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latin typeface="Calibri" panose="020F0502020204030204" pitchFamily="2" charset="0"/>
              </a:rPr>
              <a:t>、颜色方案也需要测试，常常由于显示器、显卡的问题，会呈现色彩的差异，应该在不同机器上进行严格的测试。</a:t>
            </a: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2" charset="0"/>
              </a:rPr>
              <a:t>4</a:t>
            </a:r>
            <a:r>
              <a:rPr lang="zh-CN" altLang="en-US" sz="2400" dirty="0">
                <a:solidFill>
                  <a:schemeClr val="bg1"/>
                </a:solidFill>
                <a:latin typeface="Calibri" panose="020F0502020204030204" pitchFamily="2" charset="0"/>
              </a:rPr>
              <a:t>、遵循对比原则：在浅色背景上使用深色文字，深色背景上使用浅色文字。</a:t>
            </a:r>
          </a:p>
          <a:p>
            <a:pPr algn="l"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2" charset="0"/>
              </a:rPr>
              <a:t>5</a:t>
            </a:r>
            <a:r>
              <a:rPr lang="zh-CN" altLang="en-US" sz="2400" dirty="0">
                <a:solidFill>
                  <a:schemeClr val="bg1"/>
                </a:solidFill>
                <a:latin typeface="Calibri" panose="020F0502020204030204" pitchFamily="2" charset="0"/>
              </a:rPr>
              <a:t>、整个界面尽量少使用类别不同的颜色。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4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49_3*i*0"/>
  <p:tag name="KSO_WM_TEMPLATE_CATEGORY" val="diagram"/>
  <p:tag name="KSO_WM_TEMPLATE_INDEX" val="749"/>
  <p:tag name="KSO_WM_UNIT_INDEX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8"/>
  <p:tag name="KSO_WM_UNIT_ID" val="258*l_i*1_8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9"/>
  <p:tag name="KSO_WM_UNIT_ID" val="258*l_i*1_9"/>
  <p:tag name="KSO_WM_UNIT_CLEAR" val="1"/>
  <p:tag name="KSO_WM_UNIT_LAYERLEVEL" val="1_1"/>
  <p:tag name="KSO_WM_BEAUTIFY_FLAG" val="#wm#"/>
  <p:tag name="KSO_WM_DIAGRAM_GROUP_CODE" val="l1-1"/>
  <p:tag name="KSO_WM_UNIT_TEXT_FILL_FORE_SCHEMECOLOR_INDEX" val="2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10"/>
  <p:tag name="KSO_WM_UNIT_ID" val="258*l_i*1_10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11"/>
  <p:tag name="KSO_WM_UNIT_ID" val="258*l_i*1_11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49_3*i*0"/>
  <p:tag name="KSO_WM_TEMPLATE_CATEGORY" val="diagram"/>
  <p:tag name="KSO_WM_TEMPLATE_INDEX" val="749"/>
  <p:tag name="KSO_WM_UNIT_INDEX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1"/>
  <p:tag name="KSO_WM_UNIT_ID" val="258*l_i*1_1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5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h_f"/>
  <p:tag name="KSO_WM_UNIT_INDEX" val="1_1_1"/>
  <p:tag name="KSO_WM_UNIT_ID" val="258*l_h_f*1_1_1"/>
  <p:tag name="KSO_WM_UNIT_CLEAR" val="1"/>
  <p:tag name="KSO_WM_UNIT_LAYERLEVEL" val="1_1_1"/>
  <p:tag name="KSO_WM_UNIT_VALUE" val="4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2"/>
  <p:tag name="KSO_WM_UNIT_ID" val="258*l_i*1_2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3"/>
  <p:tag name="KSO_WM_UNIT_ID" val="258*l_i*1_3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4"/>
  <p:tag name="KSO_WM_UNIT_ID" val="258*l_i*1_4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1"/>
  <p:tag name="KSO_WM_UNIT_ID" val="258*l_i*1_1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5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5"/>
  <p:tag name="KSO_WM_UNIT_ID" val="258*l_i*1_5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6"/>
  <p:tag name="KSO_WM_UNIT_ID" val="258*l_i*1_6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7"/>
  <p:tag name="KSO_WM_UNIT_ID" val="258*l_i*1_7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8"/>
  <p:tag name="KSO_WM_UNIT_ID" val="258*l_i*1_8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9"/>
  <p:tag name="KSO_WM_UNIT_ID" val="258*l_i*1_9"/>
  <p:tag name="KSO_WM_UNIT_CLEAR" val="1"/>
  <p:tag name="KSO_WM_UNIT_LAYERLEVEL" val="1_1"/>
  <p:tag name="KSO_WM_BEAUTIFY_FLAG" val="#wm#"/>
  <p:tag name="KSO_WM_DIAGRAM_GROUP_CODE" val="l1-1"/>
  <p:tag name="KSO_WM_UNIT_TEXT_FILL_FORE_SCHEMECOLOR_INDEX" val="2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10"/>
  <p:tag name="KSO_WM_UNIT_ID" val="258*l_i*1_10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11"/>
  <p:tag name="KSO_WM_UNIT_ID" val="258*l_i*1_11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49_3*i*0"/>
  <p:tag name="KSO_WM_TEMPLATE_CATEGORY" val="diagram"/>
  <p:tag name="KSO_WM_TEMPLATE_INDEX" val="749"/>
  <p:tag name="KSO_WM_UNIT_INDEX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1"/>
  <p:tag name="KSO_WM_UNIT_ID" val="258*l_i*1_1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5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h_f"/>
  <p:tag name="KSO_WM_UNIT_INDEX" val="1_1_1"/>
  <p:tag name="KSO_WM_UNIT_ID" val="258*l_h_f*1_1_1"/>
  <p:tag name="KSO_WM_UNIT_CLEAR" val="1"/>
  <p:tag name="KSO_WM_UNIT_LAYERLEVEL" val="1_1_1"/>
  <p:tag name="KSO_WM_UNIT_VALUE" val="4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h_f"/>
  <p:tag name="KSO_WM_UNIT_INDEX" val="1_1_1"/>
  <p:tag name="KSO_WM_UNIT_ID" val="258*l_h_f*1_1_1"/>
  <p:tag name="KSO_WM_UNIT_CLEAR" val="1"/>
  <p:tag name="KSO_WM_UNIT_LAYERLEVEL" val="1_1_1"/>
  <p:tag name="KSO_WM_UNIT_VALUE" val="4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2"/>
  <p:tag name="KSO_WM_UNIT_ID" val="258*l_i*1_2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3"/>
  <p:tag name="KSO_WM_UNIT_ID" val="258*l_i*1_3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4"/>
  <p:tag name="KSO_WM_UNIT_ID" val="258*l_i*1_4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5"/>
  <p:tag name="KSO_WM_UNIT_ID" val="258*l_i*1_5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6"/>
  <p:tag name="KSO_WM_UNIT_ID" val="258*l_i*1_6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7"/>
  <p:tag name="KSO_WM_UNIT_ID" val="258*l_i*1_7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8"/>
  <p:tag name="KSO_WM_UNIT_ID" val="258*l_i*1_8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9"/>
  <p:tag name="KSO_WM_UNIT_ID" val="258*l_i*1_9"/>
  <p:tag name="KSO_WM_UNIT_CLEAR" val="1"/>
  <p:tag name="KSO_WM_UNIT_LAYERLEVEL" val="1_1"/>
  <p:tag name="KSO_WM_BEAUTIFY_FLAG" val="#wm#"/>
  <p:tag name="KSO_WM_DIAGRAM_GROUP_CODE" val="l1-1"/>
  <p:tag name="KSO_WM_UNIT_TEXT_FILL_FORE_SCHEMECOLOR_INDEX" val="2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10"/>
  <p:tag name="KSO_WM_UNIT_ID" val="258*l_i*1_10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11"/>
  <p:tag name="KSO_WM_UNIT_ID" val="258*l_i*1_11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2"/>
  <p:tag name="KSO_WM_UNIT_ID" val="258*l_i*1_2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749_3*i*0"/>
  <p:tag name="KSO_WM_TEMPLATE_CATEGORY" val="diagram"/>
  <p:tag name="KSO_WM_TEMPLATE_INDEX" val="749"/>
  <p:tag name="KSO_WM_UNIT_INDEX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1"/>
  <p:tag name="KSO_WM_UNIT_ID" val="258*l_i*1_1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5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h_f"/>
  <p:tag name="KSO_WM_UNIT_INDEX" val="1_1_1"/>
  <p:tag name="KSO_WM_UNIT_ID" val="258*l_h_f*1_1_1"/>
  <p:tag name="KSO_WM_UNIT_CLEAR" val="1"/>
  <p:tag name="KSO_WM_UNIT_LAYERLEVEL" val="1_1_1"/>
  <p:tag name="KSO_WM_UNIT_VALUE" val="4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2"/>
  <p:tag name="KSO_WM_UNIT_ID" val="258*l_i*1_2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3"/>
  <p:tag name="KSO_WM_UNIT_ID" val="258*l_i*1_3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4"/>
  <p:tag name="KSO_WM_UNIT_ID" val="258*l_i*1_4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5"/>
  <p:tag name="KSO_WM_UNIT_ID" val="258*l_i*1_5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6"/>
  <p:tag name="KSO_WM_UNIT_ID" val="258*l_i*1_6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7"/>
  <p:tag name="KSO_WM_UNIT_ID" val="258*l_i*1_7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8"/>
  <p:tag name="KSO_WM_UNIT_ID" val="258*l_i*1_8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3"/>
  <p:tag name="KSO_WM_UNIT_ID" val="258*l_i*1_3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9"/>
  <p:tag name="KSO_WM_UNIT_ID" val="258*l_i*1_9"/>
  <p:tag name="KSO_WM_UNIT_CLEAR" val="1"/>
  <p:tag name="KSO_WM_UNIT_LAYERLEVEL" val="1_1"/>
  <p:tag name="KSO_WM_BEAUTIFY_FLAG" val="#wm#"/>
  <p:tag name="KSO_WM_DIAGRAM_GROUP_CODE" val="l1-1"/>
  <p:tag name="KSO_WM_UNIT_TEXT_FILL_FORE_SCHEMECOLOR_INDEX" val="2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10"/>
  <p:tag name="KSO_WM_UNIT_ID" val="258*l_i*1_10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11"/>
  <p:tag name="KSO_WM_UNIT_ID" val="258*l_i*1_11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4"/>
  <p:tag name="KSO_WM_UNIT_ID" val="258*l_i*1_4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5"/>
  <p:tag name="KSO_WM_UNIT_ID" val="258*l_i*1_5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6"/>
  <p:tag name="KSO_WM_UNIT_ID" val="258*l_i*1_6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749"/>
  <p:tag name="KSO_WM_UNIT_TYPE" val="l_i"/>
  <p:tag name="KSO_WM_UNIT_INDEX" val="1_7"/>
  <p:tag name="KSO_WM_UNIT_ID" val="258*l_i*1_7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1133</Words>
  <Application>Microsoft Macintosh PowerPoint</Application>
  <PresentationFormat>宽屏</PresentationFormat>
  <Paragraphs>162</Paragraphs>
  <Slides>30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Calibri</vt:lpstr>
      <vt:lpstr>Calibri Light</vt:lpstr>
      <vt:lpstr>宋体</vt:lpstr>
      <vt:lpstr>微软雅黑</vt:lpstr>
      <vt:lpstr>微软雅黑 Light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D13001</dc:creator>
  <cp:lastModifiedBy>31501323@stu.zucc.edu.cn</cp:lastModifiedBy>
  <cp:revision>126</cp:revision>
  <dcterms:created xsi:type="dcterms:W3CDTF">2013-11-25T09:03:00Z</dcterms:created>
  <dcterms:modified xsi:type="dcterms:W3CDTF">2017-11-24T09:31:01Z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